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256" r:id="rId2"/>
    <p:sldId id="335" r:id="rId3"/>
    <p:sldId id="273" r:id="rId4"/>
    <p:sldId id="302" r:id="rId5"/>
    <p:sldId id="289" r:id="rId6"/>
    <p:sldId id="257" r:id="rId7"/>
    <p:sldId id="334" r:id="rId8"/>
    <p:sldId id="285" r:id="rId9"/>
    <p:sldId id="266" r:id="rId10"/>
    <p:sldId id="261" r:id="rId11"/>
    <p:sldId id="262" r:id="rId12"/>
    <p:sldId id="263" r:id="rId13"/>
    <p:sldId id="323" r:id="rId14"/>
    <p:sldId id="324" r:id="rId15"/>
    <p:sldId id="267" r:id="rId16"/>
    <p:sldId id="269" r:id="rId17"/>
    <p:sldId id="325" r:id="rId18"/>
    <p:sldId id="336" r:id="rId19"/>
    <p:sldId id="337" r:id="rId20"/>
    <p:sldId id="275" r:id="rId21"/>
    <p:sldId id="326" r:id="rId22"/>
    <p:sldId id="277" r:id="rId23"/>
    <p:sldId id="290" r:id="rId24"/>
    <p:sldId id="288" r:id="rId25"/>
    <p:sldId id="287" r:id="rId26"/>
    <p:sldId id="283" r:id="rId27"/>
    <p:sldId id="292" r:id="rId28"/>
    <p:sldId id="291" r:id="rId29"/>
    <p:sldId id="327" r:id="rId30"/>
    <p:sldId id="276" r:id="rId31"/>
    <p:sldId id="315" r:id="rId32"/>
    <p:sldId id="314" r:id="rId33"/>
    <p:sldId id="280" r:id="rId34"/>
    <p:sldId id="293" r:id="rId35"/>
    <p:sldId id="298" r:id="rId36"/>
    <p:sldId id="295" r:id="rId37"/>
    <p:sldId id="296" r:id="rId38"/>
    <p:sldId id="297" r:id="rId39"/>
    <p:sldId id="264" r:id="rId40"/>
    <p:sldId id="328" r:id="rId41"/>
    <p:sldId id="260" r:id="rId42"/>
    <p:sldId id="265" r:id="rId43"/>
    <p:sldId id="301" r:id="rId44"/>
    <p:sldId id="300" r:id="rId45"/>
    <p:sldId id="303" r:id="rId46"/>
    <p:sldId id="306" r:id="rId47"/>
    <p:sldId id="305" r:id="rId48"/>
    <p:sldId id="304" r:id="rId49"/>
    <p:sldId id="341" r:id="rId50"/>
    <p:sldId id="307" r:id="rId51"/>
    <p:sldId id="308" r:id="rId52"/>
    <p:sldId id="309" r:id="rId53"/>
    <p:sldId id="310" r:id="rId54"/>
    <p:sldId id="329" r:id="rId55"/>
    <p:sldId id="313" r:id="rId56"/>
    <p:sldId id="317" r:id="rId57"/>
    <p:sldId id="318" r:id="rId58"/>
    <p:sldId id="339" r:id="rId59"/>
    <p:sldId id="340" r:id="rId60"/>
    <p:sldId id="342" r:id="rId61"/>
    <p:sldId id="330" r:id="rId62"/>
    <p:sldId id="331" r:id="rId63"/>
    <p:sldId id="333" r:id="rId64"/>
    <p:sldId id="343" r:id="rId65"/>
    <p:sldId id="320" r:id="rId66"/>
    <p:sldId id="338" r:id="rId67"/>
    <p:sldId id="332" r:id="rId68"/>
    <p:sldId id="322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5114"/>
    <a:srgbClr val="EB9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2"/>
    <p:restoredTop sz="95680" autoAdjust="0"/>
  </p:normalViewPr>
  <p:slideViewPr>
    <p:cSldViewPr snapToGrid="0" snapToObjects="1">
      <p:cViewPr varScale="1">
        <p:scale>
          <a:sx n="107" d="100"/>
          <a:sy n="107" d="100"/>
        </p:scale>
        <p:origin x="95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3645-C35F-584D-A0FA-E3E2DC2BF577}" type="datetimeFigureOut">
              <a:rPr lang="en-CA" smtClean="0"/>
              <a:t>2023-09-21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BDF9E-A19C-484C-BC5E-F484FF498F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65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9BDF9E-A19C-484C-BC5E-F484FF498F8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605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domain-specific</a:t>
            </a:r>
            <a:r>
              <a:rPr lang="en-US" baseline="0" dirty="0"/>
              <a:t> models?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BDF9E-A19C-484C-BC5E-F484FF498F8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44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is a manifold of of high dimensional</a:t>
            </a:r>
            <a:r>
              <a:rPr lang="en-US" baseline="0" dirty="0"/>
              <a:t> variety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BDF9E-A19C-484C-BC5E-F484FF498F88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06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is a manifold of of high dimensional</a:t>
            </a:r>
            <a:r>
              <a:rPr lang="en-US" baseline="0" dirty="0"/>
              <a:t> variety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BDF9E-A19C-484C-BC5E-F484FF498F88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966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2878"/>
            <a:ext cx="10363200" cy="1817087"/>
          </a:xfrm>
        </p:spPr>
        <p:txBody>
          <a:bodyPr anchor="b">
            <a:normAutofit/>
          </a:bodyPr>
          <a:lstStyle>
            <a:lvl1pPr algn="ctr">
              <a:defRPr sz="48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2"/>
            <a:ext cx="9144000" cy="17478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EB6B-798C-C649-B9E7-D04430313075}" type="datetime1">
              <a:rPr lang="en-US" smtClean="0"/>
              <a:t>9/21/23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32EF-C846-8946-8C89-07359C15DF91}" type="datetime1">
              <a:rPr lang="en-US" smtClean="0"/>
              <a:t>9/21/23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93907-8A40-C343-AF2C-7B7D17DBF3DA}" type="datetime1">
              <a:rPr lang="en-US" smtClean="0"/>
              <a:t>9/21/23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3C71-FD16-124C-8E09-1E2AABD7B3D3}" type="datetime1">
              <a:rPr lang="en-US" smtClean="0"/>
              <a:t>9/21/23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0386"/>
            <a:ext cx="12191999" cy="512204"/>
          </a:xfrm>
        </p:spPr>
        <p:txBody>
          <a:bodyPr>
            <a:noAutofit/>
          </a:bodyPr>
          <a:lstStyle>
            <a:lvl1pPr algn="ctr">
              <a:defRPr sz="32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4759"/>
            <a:ext cx="10515600" cy="5152204"/>
          </a:xfrm>
        </p:spPr>
        <p:txBody>
          <a:bodyPr/>
          <a:lstStyle>
            <a:lvl1pPr marL="228600" indent="-228600">
              <a:buClr>
                <a:schemeClr val="accent2"/>
              </a:buClr>
              <a:buSzPct val="40000"/>
              <a:buFont typeface="Wingdings" charset="2"/>
              <a:buChar char="v"/>
              <a:defRPr/>
            </a:lvl1pPr>
            <a:lvl2pPr marL="685800" indent="-228600">
              <a:buClr>
                <a:schemeClr val="accent2"/>
              </a:buClr>
              <a:buSzPct val="40000"/>
              <a:buFont typeface="Wingdings" charset="2"/>
              <a:buChar char="v"/>
              <a:defRPr/>
            </a:lvl2pPr>
            <a:lvl3pPr marL="1143000" indent="-228600">
              <a:buClr>
                <a:schemeClr val="accent2"/>
              </a:buClr>
              <a:buSzPct val="40000"/>
              <a:buFont typeface="Wingdings" charset="2"/>
              <a:buChar char="v"/>
              <a:defRPr/>
            </a:lvl3pPr>
            <a:lvl4pPr marL="1600200" indent="-228600">
              <a:buClr>
                <a:schemeClr val="accent2"/>
              </a:buClr>
              <a:buSzPct val="40000"/>
              <a:buFont typeface="Wingdings" charset="2"/>
              <a:buChar char="v"/>
              <a:defRPr/>
            </a:lvl4pPr>
            <a:lvl5pPr marL="2057400" indent="-228600">
              <a:buClr>
                <a:schemeClr val="accent2"/>
              </a:buClr>
              <a:buSzPct val="40000"/>
              <a:buFont typeface="Wingdings" charset="2"/>
              <a:buChar char="v"/>
              <a:defRPr/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08F1E-760B-C248-8B93-09B5E4C0756F}" type="datetime1">
              <a:rPr lang="en-US" smtClean="0"/>
              <a:t>9/21/23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0386"/>
            <a:ext cx="12192000" cy="512204"/>
          </a:xfrm>
        </p:spPr>
        <p:txBody>
          <a:bodyPr>
            <a:no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1697"/>
            <a:ext cx="10515600" cy="5215266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A6C7-2046-EF4D-AD07-6187A0F262EA}" type="datetime1">
              <a:rPr lang="en-US" smtClean="0"/>
              <a:t>9/21/23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93125"/>
            <a:ext cx="10515600" cy="889686"/>
          </a:xfrm>
        </p:spPr>
        <p:txBody>
          <a:bodyPr anchor="b">
            <a:noAutofit/>
          </a:bodyPr>
          <a:lstStyle>
            <a:lvl1pPr>
              <a:defRPr sz="36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581666"/>
            <a:ext cx="10515600" cy="4507986"/>
          </a:xfrm>
        </p:spPr>
        <p:txBody>
          <a:bodyPr/>
          <a:lstStyle>
            <a:lvl1pPr marL="342900" indent="-342900">
              <a:buClr>
                <a:schemeClr val="accent2"/>
              </a:buClr>
              <a:buSzPct val="40000"/>
              <a:buFont typeface="Wingdings" charset="2"/>
              <a:buChar char="v"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96A6-21B6-FE45-8C22-0A275F138D03}" type="datetime1">
              <a:rPr lang="en-US" smtClean="0"/>
              <a:t>9/21/23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5239-D6C4-474E-AD78-0CC8D55046BB}" type="datetime1">
              <a:rPr lang="en-US" smtClean="0"/>
              <a:t>9/21/23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26983-821F-314E-BED0-0FB55DD2E0E7}" type="datetime1">
              <a:rPr lang="en-US" smtClean="0"/>
              <a:t>9/21/23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BAF6B-AE43-0E4A-89F7-1C6B708B1A31}" type="datetime1">
              <a:rPr lang="en-US" smtClean="0"/>
              <a:t>9/21/23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E5A1-44D0-A749-9E8D-0E6DC9D1E85D}" type="datetime1">
              <a:rPr lang="en-US" smtClean="0"/>
              <a:t>9/21/23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49A0-696D-5D4F-BED7-C15DF13C3759}" type="datetime1">
              <a:rPr lang="en-US" smtClean="0"/>
              <a:t>9/21/23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D7645-F84A-5C47-AD7E-2DF58C7DAA81}" type="datetime1">
              <a:rPr lang="en-US" smtClean="0"/>
              <a:t>9/21/23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D5676-6387-A140-B73F-616445A61D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75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14681409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3843-thank-discord-media-thought-social-think-emoji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creativecommons.org/licenses/by-nc/3.0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model_doc/biogpt" TargetMode="External"/><Relationship Id="rId13" Type="http://schemas.openxmlformats.org/officeDocument/2006/relationships/hyperlink" Target="https://huggingface.co/docs/transformers/model_doc/t5" TargetMode="External"/><Relationship Id="rId3" Type="http://schemas.openxmlformats.org/officeDocument/2006/relationships/hyperlink" Target="https://huggingface.co/microsoft/BiomedNLP-PubMedBERT-base-uncased-abstract" TargetMode="External"/><Relationship Id="rId7" Type="http://schemas.openxmlformats.org/officeDocument/2006/relationships/hyperlink" Target="https://huggingface.co/docs/transformers/model_doc/gptj" TargetMode="External"/><Relationship Id="rId12" Type="http://schemas.openxmlformats.org/officeDocument/2006/relationships/hyperlink" Target="https://platform.openai.com/playground?mode=chat" TargetMode="External"/><Relationship Id="rId2" Type="http://schemas.openxmlformats.org/officeDocument/2006/relationships/hyperlink" Target="https://huggingface.co/dmis-lab/biobert-v1.1" TargetMode="External"/><Relationship Id="rId16" Type="http://schemas.openxmlformats.org/officeDocument/2006/relationships/hyperlink" Target="https://catalog.ngc.nvidia.com/orgs/nvidia/teams/clara/models/gatortron_o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ocs/transformers/model_doc/gpt_neo" TargetMode="External"/><Relationship Id="rId11" Type="http://schemas.openxmlformats.org/officeDocument/2006/relationships/hyperlink" Target="https://openai.com/pricing" TargetMode="External"/><Relationship Id="rId5" Type="http://schemas.openxmlformats.org/officeDocument/2006/relationships/hyperlink" Target="https://huggingface.co/michiyasunaga/BioLinkBERT-base" TargetMode="External"/><Relationship Id="rId15" Type="http://schemas.openxmlformats.org/officeDocument/2006/relationships/hyperlink" Target="https://huggingface.co/EMBO/BioMegatron345mUncased" TargetMode="External"/><Relationship Id="rId10" Type="http://schemas.openxmlformats.org/officeDocument/2006/relationships/hyperlink" Target="https://openai.com/product" TargetMode="External"/><Relationship Id="rId4" Type="http://schemas.openxmlformats.org/officeDocument/2006/relationships/hyperlink" Target="https://github.com/michiyasunaga/dragon" TargetMode="External"/><Relationship Id="rId9" Type="http://schemas.openxmlformats.org/officeDocument/2006/relationships/hyperlink" Target="https://huggingface.co/stanford-crfm/BioMedLM" TargetMode="External"/><Relationship Id="rId14" Type="http://schemas.openxmlformats.org/officeDocument/2006/relationships/hyperlink" Target="https://github.com/paperswithcode/galai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996946" y="1948865"/>
            <a:ext cx="10356854" cy="1839717"/>
          </a:xfrm>
        </p:spPr>
        <p:txBody>
          <a:bodyPr>
            <a:normAutofit fontScale="90000"/>
          </a:bodyPr>
          <a:lstStyle/>
          <a:p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Large Language Models and Their Application to Biomedical </a:t>
            </a:r>
            <a:r>
              <a:rPr lang="en-US" sz="6000" b="1" dirty="0">
                <a:solidFill>
                  <a:srgbClr val="000000"/>
                </a:solidFill>
                <a:latin typeface="Calibri" panose="020F0502020204030204" pitchFamily="34" charset="0"/>
              </a:rPr>
              <a:t>D</a:t>
            </a: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omain:</a:t>
            </a:r>
            <a:br>
              <a:rPr lang="en-US" sz="4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4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Introduction, Overview, and Future</a:t>
            </a:r>
            <a:endParaRPr lang="en-CA" sz="60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666996" y="3989276"/>
            <a:ext cx="6858000" cy="1038885"/>
          </a:xfrm>
        </p:spPr>
        <p:txBody>
          <a:bodyPr/>
          <a:lstStyle/>
          <a:p>
            <a:r>
              <a:rPr lang="en-CA" dirty="0"/>
              <a:t>Avisha Das, Ph.D. </a:t>
            </a:r>
          </a:p>
          <a:p>
            <a:r>
              <a:rPr lang="en-CA" dirty="0"/>
              <a:t>University of Texas Health Science Center at Houston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31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5C88-10F5-AEAA-52AE-B88903275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bigger… Task Variety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AC0C-1E19-B5DB-70FC-A9258719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10</a:t>
            </a:fld>
            <a:endParaRPr lang="en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C6053C-E258-3142-B8EB-8B88B53C7FA0}"/>
              </a:ext>
            </a:extLst>
          </p:cNvPr>
          <p:cNvSpPr txBox="1">
            <a:spLocks/>
          </p:cNvSpPr>
          <p:nvPr/>
        </p:nvSpPr>
        <p:spPr>
          <a:xfrm>
            <a:off x="838200" y="544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Machine Translation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8D20-D2EE-9F74-6BAC-F9774F9C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0074"/>
            <a:ext cx="10261600" cy="49232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752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0295-9BC6-FB10-3B3E-2729D08E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bigger… Task Variety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2CD55-C220-75C6-D002-73BCEDB5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11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7C1C2D-5142-0B03-1C9A-336A569323B4}"/>
              </a:ext>
            </a:extLst>
          </p:cNvPr>
          <p:cNvSpPr txBox="1">
            <a:spLocks/>
          </p:cNvSpPr>
          <p:nvPr/>
        </p:nvSpPr>
        <p:spPr>
          <a:xfrm>
            <a:off x="838200" y="544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Conversational Dialogs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B3B7BE-FA8E-799A-6720-5657A7A2B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07"/>
          <a:stretch/>
        </p:blipFill>
        <p:spPr>
          <a:xfrm>
            <a:off x="838200" y="1397000"/>
            <a:ext cx="10236200" cy="4916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372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F95C1-13FB-5C90-9B36-A4167453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bigger… Task Variety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8D2CF-3869-F04E-284E-A52F3947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12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F4A2E2-C2D8-6E79-1C11-335103E9FF95}"/>
              </a:ext>
            </a:extLst>
          </p:cNvPr>
          <p:cNvSpPr txBox="1">
            <a:spLocks/>
          </p:cNvSpPr>
          <p:nvPr/>
        </p:nvSpPr>
        <p:spPr>
          <a:xfrm>
            <a:off x="838200" y="544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l"/>
            <a:r>
              <a:rPr lang="en-US" b="1" dirty="0">
                <a:solidFill>
                  <a:schemeClr val="tx1"/>
                </a:solidFill>
              </a:rPr>
              <a:t>Concept Extraction and Classification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614CF0B-0504-5500-466F-89F6E64E7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5612"/>
            <a:ext cx="10210800" cy="48207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0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D7-1C65-91EF-8193-89272204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380B-42C8-4B19-AEAF-B5FC9ADB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 and Large Language Models </a:t>
            </a:r>
          </a:p>
          <a:p>
            <a:pPr lvl="1"/>
            <a:r>
              <a:rPr lang="en-US" dirty="0"/>
              <a:t>Model types and their variants</a:t>
            </a:r>
          </a:p>
          <a:p>
            <a:pPr lvl="2"/>
            <a:r>
              <a:rPr lang="en-US" b="1" dirty="0"/>
              <a:t>Encoder-only models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Deeper dive and dissecting LLMS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Architecture variants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Model scaling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Risks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Using and adapting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Biomedical and Clinical Domain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Risks of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Data, Privacy, and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DBB5-0B52-E672-0C5F-0AEF41C2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669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99F2-A8BE-8A31-19D0-06B8A25F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2917-840A-FFBC-FD3D-113EB16AD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Prior Work: </a:t>
            </a:r>
          </a:p>
          <a:p>
            <a:pPr lvl="1"/>
            <a:r>
              <a:rPr lang="en-US" b="1" u="sng" dirty="0"/>
              <a:t>Self-Attention Mechanism - Transformer (Circa 2017)</a:t>
            </a:r>
          </a:p>
          <a:p>
            <a:pPr marL="457200" lvl="1" indent="0">
              <a:buNone/>
            </a:pPr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pPr lvl="1"/>
            <a:endParaRPr lang="en-US" b="1" u="sng" dirty="0"/>
          </a:p>
          <a:p>
            <a:endParaRPr lang="en-US" b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76D80-D621-4F33-C2DC-C7C091C4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14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0DEA6-2F43-D219-21F8-24ACBED6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455" y="3273832"/>
            <a:ext cx="5969345" cy="29928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61487-E0D7-8809-FDD9-B1CE877D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49" y="1993669"/>
            <a:ext cx="3079230" cy="42729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980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99F2-A8BE-8A31-19D0-06B8A25F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2917-840A-FFBC-FD3D-113EB16AD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Prior Work: </a:t>
            </a:r>
          </a:p>
          <a:p>
            <a:pPr lvl="1"/>
            <a:r>
              <a:rPr lang="en-US" b="1" u="sng" dirty="0"/>
              <a:t>LSTM-based model - </a:t>
            </a:r>
            <a:r>
              <a:rPr lang="en-US" b="1" u="sng" dirty="0" err="1"/>
              <a:t>ELMo</a:t>
            </a:r>
            <a:r>
              <a:rPr lang="en-US" b="1" u="sng" dirty="0"/>
              <a:t> (Circa 2017, 2018)</a:t>
            </a:r>
          </a:p>
          <a:p>
            <a:pPr marL="457200" lvl="1" indent="0">
              <a:buNone/>
            </a:pPr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pPr lvl="1"/>
            <a:endParaRPr lang="en-US" b="1" u="sng" dirty="0"/>
          </a:p>
          <a:p>
            <a:endParaRPr lang="en-US" b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76D80-D621-4F33-C2DC-C7C091C4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D53CF-429B-4F01-FA2E-9E61A247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6290"/>
            <a:ext cx="7772400" cy="2421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907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6C48-F6D5-9863-3758-B65F6767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Encoder-only BERT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37C28-F4A5-77F8-95C3-689FBA83C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BERT: Deep Bidirectional Transformers for Language Understanding</a:t>
            </a:r>
          </a:p>
          <a:p>
            <a:r>
              <a:rPr lang="en-US" dirty="0"/>
              <a:t>Fine-tuning approach based on a deep </a:t>
            </a:r>
            <a:r>
              <a:rPr lang="en-US" b="1" u="sng" dirty="0"/>
              <a:t>Transformer encoder</a:t>
            </a:r>
          </a:p>
          <a:p>
            <a:r>
              <a:rPr lang="en-US" u="sng" dirty="0"/>
              <a:t>Bidirectional Contextual Learning</a:t>
            </a:r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Pre-training objectives</a:t>
            </a:r>
          </a:p>
          <a:p>
            <a:pPr lvl="1"/>
            <a:r>
              <a:rPr lang="en-US" dirty="0"/>
              <a:t>Masked language modeling </a:t>
            </a:r>
          </a:p>
          <a:p>
            <a:pPr lvl="1"/>
            <a:r>
              <a:rPr lang="en-US" dirty="0"/>
              <a:t>Next sentence prediction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FCAB5-1FF1-4E50-6782-AE235D83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16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62D3D-5EBA-3734-C1F2-12114995F67E}"/>
              </a:ext>
            </a:extLst>
          </p:cNvPr>
          <p:cNvSpPr txBox="1"/>
          <p:nvPr/>
        </p:nvSpPr>
        <p:spPr>
          <a:xfrm>
            <a:off x="1117600" y="2687360"/>
            <a:ext cx="497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#1: We went to the river </a:t>
            </a:r>
            <a:r>
              <a:rPr lang="en-US" sz="2800" b="1" i="1" u="sng" dirty="0">
                <a:solidFill>
                  <a:srgbClr val="FF0000"/>
                </a:solidFill>
              </a:rPr>
              <a:t>bank</a:t>
            </a:r>
            <a:r>
              <a:rPr lang="en-US" sz="28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77EB4-A761-9990-FC7B-70E85A33DA3E}"/>
              </a:ext>
            </a:extLst>
          </p:cNvPr>
          <p:cNvSpPr txBox="1"/>
          <p:nvPr/>
        </p:nvSpPr>
        <p:spPr>
          <a:xfrm>
            <a:off x="6007100" y="2687360"/>
            <a:ext cx="497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#2: We went to the </a:t>
            </a:r>
            <a:r>
              <a:rPr lang="en-US" sz="2800" b="1" i="1" u="sng" dirty="0">
                <a:solidFill>
                  <a:srgbClr val="FF0000"/>
                </a:solidFill>
              </a:rPr>
              <a:t>bank </a:t>
            </a:r>
            <a:r>
              <a:rPr lang="en-US" sz="2800" dirty="0"/>
              <a:t>to make a deposit.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57D469-1704-136A-0F10-A89AD8E7C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2"/>
          <a:stretch/>
        </p:blipFill>
        <p:spPr>
          <a:xfrm>
            <a:off x="5549900" y="4133614"/>
            <a:ext cx="5321300" cy="2383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7487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C5B9-2BB9-7571-AD84-94A8EA32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Encoder-only BERT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926C7-A15E-C45F-C1FD-3BEA89DD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BERT: Deep Bidirectional Transformers for Language Understanding</a:t>
            </a:r>
          </a:p>
          <a:p>
            <a:r>
              <a:rPr lang="en-US" u="sng" dirty="0"/>
              <a:t>State-of-the art results in NLP and NLU tasks</a:t>
            </a:r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Questions about BERT</a:t>
            </a:r>
          </a:p>
          <a:p>
            <a:pPr lvl="1"/>
            <a:r>
              <a:rPr lang="en-US" dirty="0"/>
              <a:t>Syntactic knowledge, semantic knowledge, world knowledge… </a:t>
            </a:r>
          </a:p>
          <a:p>
            <a:pPr lvl="1"/>
            <a:r>
              <a:rPr lang="en-US" dirty="0"/>
              <a:t>How to mask, what to mask, where to mask, alternatives to masking…</a:t>
            </a:r>
          </a:p>
          <a:p>
            <a:r>
              <a:rPr lang="en-US" u="sng" dirty="0"/>
              <a:t>Domain-Specific BERT-based models</a:t>
            </a:r>
          </a:p>
          <a:p>
            <a:pPr lvl="1"/>
            <a:r>
              <a:rPr lang="en-US" dirty="0" err="1"/>
              <a:t>RoBERTa</a:t>
            </a:r>
            <a:r>
              <a:rPr lang="en-US" dirty="0"/>
              <a:t> (Liu et al., 2019) </a:t>
            </a:r>
          </a:p>
          <a:p>
            <a:pPr lvl="1"/>
            <a:r>
              <a:rPr lang="en-US" dirty="0"/>
              <a:t>ALBERT (Lan et al., 2020) </a:t>
            </a:r>
          </a:p>
          <a:p>
            <a:pPr lvl="1"/>
            <a:r>
              <a:rPr lang="en-US" dirty="0"/>
              <a:t>ELECTRA (Clark et al., 2020) </a:t>
            </a:r>
            <a:endParaRPr lang="en-US" u="sng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B9A54-C606-5D63-87B6-ED122EEC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17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5BFD7-3D05-7B1F-97A2-953D7FFC1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65" y="2016268"/>
            <a:ext cx="7772400" cy="1756688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E7EF5E-E112-29D7-6E33-0C5651CF8490}"/>
              </a:ext>
            </a:extLst>
          </p:cNvPr>
          <p:cNvSpPr txBox="1"/>
          <p:nvPr/>
        </p:nvSpPr>
        <p:spPr>
          <a:xfrm>
            <a:off x="3137623" y="1793649"/>
            <a:ext cx="2831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200" b="1" dirty="0">
                <a:solidFill>
                  <a:schemeClr val="accent2"/>
                </a:solidFill>
              </a:rPr>
              <a:t>Textual Classification Tasks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4BD34-FEC9-E886-45B2-D3B9DE03AD8D}"/>
              </a:ext>
            </a:extLst>
          </p:cNvPr>
          <p:cNvSpPr txBox="1"/>
          <p:nvPr/>
        </p:nvSpPr>
        <p:spPr>
          <a:xfrm>
            <a:off x="7025490" y="1695740"/>
            <a:ext cx="1918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200" b="1" dirty="0">
                <a:solidFill>
                  <a:srgbClr val="00B050"/>
                </a:solidFill>
              </a:rPr>
              <a:t>Paraphrase  and Entailment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4B70BB-611A-1BED-65E8-E704AE50BED1}"/>
              </a:ext>
            </a:extLst>
          </p:cNvPr>
          <p:cNvSpPr txBox="1"/>
          <p:nvPr/>
        </p:nvSpPr>
        <p:spPr>
          <a:xfrm>
            <a:off x="6550478" y="1654097"/>
            <a:ext cx="92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Semantic Similarity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F4EB9F-D72B-E421-61B6-F1142433F98A}"/>
              </a:ext>
            </a:extLst>
          </p:cNvPr>
          <p:cNvSpPr/>
          <p:nvPr/>
        </p:nvSpPr>
        <p:spPr>
          <a:xfrm>
            <a:off x="3443845" y="2115762"/>
            <a:ext cx="2831894" cy="160839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5FB67E-AB92-9547-1B7A-6E6F0C208FAA}"/>
              </a:ext>
            </a:extLst>
          </p:cNvPr>
          <p:cNvSpPr/>
          <p:nvPr/>
        </p:nvSpPr>
        <p:spPr>
          <a:xfrm>
            <a:off x="6414472" y="2113876"/>
            <a:ext cx="1173860" cy="160839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D1227D-777D-FF16-A12C-70A7708A1B98}"/>
              </a:ext>
            </a:extLst>
          </p:cNvPr>
          <p:cNvSpPr/>
          <p:nvPr/>
        </p:nvSpPr>
        <p:spPr>
          <a:xfrm>
            <a:off x="7680273" y="2126042"/>
            <a:ext cx="1173860" cy="160839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76DA4-88E5-E57B-4E60-C219662AA48A}"/>
              </a:ext>
            </a:extLst>
          </p:cNvPr>
          <p:cNvSpPr/>
          <p:nvPr/>
        </p:nvSpPr>
        <p:spPr>
          <a:xfrm>
            <a:off x="1841664" y="1693854"/>
            <a:ext cx="7784935" cy="220504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8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4" grpId="0" animBg="1"/>
      <p:bldP spid="15" grpId="0" animBg="1"/>
      <p:bldP spid="16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4C878E9-88FC-8844-BBFE-029E9ECE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386" y="4356696"/>
            <a:ext cx="8415227" cy="1999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55BD1-36AD-8827-211A-20699577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Models for </a:t>
            </a:r>
            <a:r>
              <a:rPr lang="en-US" dirty="0" err="1"/>
              <a:t>BioMedical</a:t>
            </a:r>
            <a:r>
              <a:rPr lang="en-US" dirty="0"/>
              <a:t> NER and 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3E155-F4EC-9688-50C4-0C69A1C42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59"/>
            <a:ext cx="10515600" cy="356750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BioCreative</a:t>
            </a:r>
            <a:r>
              <a:rPr lang="en-US" b="1" dirty="0"/>
              <a:t> VII Challenge – Drug-Protein Relation Extraction</a:t>
            </a:r>
          </a:p>
          <a:p>
            <a:r>
              <a:rPr lang="en-US" dirty="0"/>
              <a:t>Training set of 4,250 PubMed abstracts</a:t>
            </a:r>
          </a:p>
          <a:p>
            <a:pPr lvl="1"/>
            <a:r>
              <a:rPr lang="en-US" dirty="0"/>
              <a:t>Main track: Test set of 10,750 abstracts</a:t>
            </a:r>
          </a:p>
          <a:p>
            <a:pPr lvl="1"/>
            <a:r>
              <a:rPr lang="en-US" dirty="0"/>
              <a:t>Large Scale track: Test set of </a:t>
            </a:r>
            <a:r>
              <a:rPr lang="en-US" altLang="zh-TW" dirty="0">
                <a:cs typeface="Arial" panose="020B0604020202020204" pitchFamily="34" charset="0"/>
              </a:rPr>
              <a:t>2.4 million abstracts</a:t>
            </a:r>
          </a:p>
          <a:p>
            <a:r>
              <a:rPr lang="en-US" altLang="zh-TW" dirty="0">
                <a:cs typeface="Arial" panose="020B0604020202020204" pitchFamily="34" charset="0"/>
              </a:rPr>
              <a:t>Five </a:t>
            </a:r>
            <a:r>
              <a:rPr lang="en-US" altLang="zh-TW" b="1" dirty="0">
                <a:cs typeface="Arial" panose="020B0604020202020204" pitchFamily="34" charset="0"/>
              </a:rPr>
              <a:t>BERT-based Models </a:t>
            </a:r>
            <a:r>
              <a:rPr lang="en-US" altLang="zh-TW" dirty="0">
                <a:cs typeface="Arial" panose="020B0604020202020204" pitchFamily="34" charset="0"/>
              </a:rPr>
              <a:t>trained on Biomedical Data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b="1" dirty="0" err="1">
                <a:cs typeface="Arial" panose="020B0604020202020204" pitchFamily="34" charset="0"/>
              </a:rPr>
              <a:t>PubMedBERT</a:t>
            </a:r>
            <a:r>
              <a:rPr lang="en-US" altLang="zh-TW" dirty="0">
                <a:cs typeface="Arial" panose="020B0604020202020204" pitchFamily="34" charset="0"/>
              </a:rPr>
              <a:t> - Trained from scratch on PubMed abstracts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b="1" dirty="0" err="1">
                <a:cs typeface="Arial" panose="020B0604020202020204" pitchFamily="34" charset="0"/>
              </a:rPr>
              <a:t>BioBERT</a:t>
            </a:r>
            <a:r>
              <a:rPr lang="en-US" altLang="zh-TW" b="1" baseline="-25000" dirty="0" err="1">
                <a:cs typeface="Arial" panose="020B0604020202020204" pitchFamily="34" charset="0"/>
              </a:rPr>
              <a:t>large</a:t>
            </a:r>
            <a:r>
              <a:rPr lang="en-US" altLang="zh-TW" dirty="0">
                <a:cs typeface="Arial" panose="020B0604020202020204" pitchFamily="34" charset="0"/>
              </a:rPr>
              <a:t> - BERT weights and fine-tuned on PubMed abstracts and PMC full article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b="1" dirty="0" err="1">
                <a:cs typeface="Arial" panose="020B0604020202020204" pitchFamily="34" charset="0"/>
              </a:rPr>
              <a:t>BioM</a:t>
            </a:r>
            <a:r>
              <a:rPr lang="en-US" altLang="zh-TW" b="1" dirty="0">
                <a:cs typeface="Arial" panose="020B0604020202020204" pitchFamily="34" charset="0"/>
              </a:rPr>
              <a:t>-BERT</a:t>
            </a:r>
            <a:r>
              <a:rPr lang="en-US" altLang="zh-TW" dirty="0">
                <a:cs typeface="Arial" panose="020B0604020202020204" pitchFamily="34" charset="0"/>
              </a:rPr>
              <a:t> - Trained on PubMed abstracts and PMC</a:t>
            </a:r>
          </a:p>
          <a:p>
            <a:pPr lvl="1">
              <a:buFont typeface="Wingdings" pitchFamily="2" charset="2"/>
              <a:buChar char="Ø"/>
            </a:pPr>
            <a:r>
              <a:rPr lang="en-US" altLang="zh-TW" b="1" dirty="0" err="1">
                <a:cs typeface="Arial" panose="020B0604020202020204" pitchFamily="34" charset="0"/>
              </a:rPr>
              <a:t>BioM-ALBERT</a:t>
            </a:r>
            <a:r>
              <a:rPr lang="en-US" altLang="zh-TW" b="1" baseline="-25000" dirty="0" err="1">
                <a:cs typeface="Arial" panose="020B0604020202020204" pitchFamily="34" charset="0"/>
              </a:rPr>
              <a:t>xxlarge</a:t>
            </a:r>
            <a:r>
              <a:rPr lang="en-US" altLang="zh-TW" dirty="0">
                <a:cs typeface="Arial" panose="020B0604020202020204" pitchFamily="34" charset="0"/>
              </a:rPr>
              <a:t> - Fine-tuned on PubMed abstracts and PMC full article</a:t>
            </a:r>
          </a:p>
          <a:p>
            <a:pPr>
              <a:buFont typeface="Wingdings" pitchFamily="2" charset="2"/>
              <a:buChar char="v"/>
            </a:pPr>
            <a:r>
              <a:rPr lang="en-US" altLang="zh-TW" b="1" dirty="0">
                <a:cs typeface="Arial" panose="020B0604020202020204" pitchFamily="34" charset="0"/>
              </a:rPr>
              <a:t>Result 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E907B-1C2A-7ACA-CF35-DCEAABDB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18</a:t>
            </a:fld>
            <a:endParaRPr lang="en-CA"/>
          </a:p>
        </p:txBody>
      </p:sp>
      <p:sp>
        <p:nvSpPr>
          <p:cNvPr id="5" name="局部圓 16">
            <a:extLst>
              <a:ext uri="{FF2B5EF4-FFF2-40B4-BE49-F238E27FC236}">
                <a16:creationId xmlns:a16="http://schemas.microsoft.com/office/drawing/2014/main" id="{B314AC9C-6F6C-34EC-68DC-D62DB6B74E14}"/>
              </a:ext>
            </a:extLst>
          </p:cNvPr>
          <p:cNvSpPr/>
          <p:nvPr/>
        </p:nvSpPr>
        <p:spPr>
          <a:xfrm>
            <a:off x="10633800" y="1576269"/>
            <a:ext cx="720000" cy="720000"/>
          </a:xfrm>
          <a:prstGeom prst="pie">
            <a:avLst>
              <a:gd name="adj1" fmla="val 14593714"/>
              <a:gd name="adj2" fmla="val 6985149"/>
            </a:avLst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36000" rIns="18000" rtlCol="0" anchor="ctr"/>
          <a:lstStyle/>
          <a:p>
            <a:pPr algn="r"/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zh-TW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線單箭頭接點 13">
            <a:extLst>
              <a:ext uri="{FF2B5EF4-FFF2-40B4-BE49-F238E27FC236}">
                <a16:creationId xmlns:a16="http://schemas.microsoft.com/office/drawing/2014/main" id="{525CB316-F5E8-5368-49CF-710075623C3E}"/>
              </a:ext>
            </a:extLst>
          </p:cNvPr>
          <p:cNvCxnSpPr>
            <a:stCxn id="7" idx="0"/>
          </p:cNvCxnSpPr>
          <p:nvPr/>
        </p:nvCxnSpPr>
        <p:spPr>
          <a:xfrm>
            <a:off x="9985424" y="1940934"/>
            <a:ext cx="90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六邊形 10">
            <a:extLst>
              <a:ext uri="{FF2B5EF4-FFF2-40B4-BE49-F238E27FC236}">
                <a16:creationId xmlns:a16="http://schemas.microsoft.com/office/drawing/2014/main" id="{FB95CA71-B14A-D0E7-8BB2-665E59500571}"/>
              </a:ext>
            </a:extLst>
          </p:cNvPr>
          <p:cNvSpPr/>
          <p:nvPr/>
        </p:nvSpPr>
        <p:spPr>
          <a:xfrm>
            <a:off x="9265425" y="1580934"/>
            <a:ext cx="720000" cy="720000"/>
          </a:xfrm>
          <a:prstGeom prst="hexagon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TW" sz="1400" b="1" dirty="0">
                <a:latin typeface="Arial" panose="020B0604020202020204" pitchFamily="34" charset="0"/>
                <a:cs typeface="Arial" panose="020B0604020202020204" pitchFamily="34" charset="0"/>
              </a:rPr>
              <a:t>Drug</a:t>
            </a:r>
            <a:endParaRPr lang="zh-TW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15">
            <a:extLst>
              <a:ext uri="{FF2B5EF4-FFF2-40B4-BE49-F238E27FC236}">
                <a16:creationId xmlns:a16="http://schemas.microsoft.com/office/drawing/2014/main" id="{033414E8-22A7-3939-7E09-794A48A6E5FC}"/>
              </a:ext>
            </a:extLst>
          </p:cNvPr>
          <p:cNvSpPr txBox="1"/>
          <p:nvPr/>
        </p:nvSpPr>
        <p:spPr>
          <a:xfrm>
            <a:off x="10272559" y="15669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C3C76-1CEE-2A75-38A3-0EAFBB1C44EB}"/>
              </a:ext>
            </a:extLst>
          </p:cNvPr>
          <p:cNvSpPr txBox="1"/>
          <p:nvPr/>
        </p:nvSpPr>
        <p:spPr>
          <a:xfrm>
            <a:off x="838200" y="6413508"/>
            <a:ext cx="10086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UTHealth Team</a:t>
            </a:r>
            <a:r>
              <a:rPr lang="en-US" sz="1600" dirty="0"/>
              <a:t>:  Zhao Li, </a:t>
            </a:r>
            <a:r>
              <a:rPr lang="en-US" sz="1600" dirty="0" err="1"/>
              <a:t>Qiang</a:t>
            </a:r>
            <a:r>
              <a:rPr lang="en-US" sz="1600" dirty="0"/>
              <a:t> Wei, </a:t>
            </a:r>
            <a:r>
              <a:rPr lang="en-US" sz="1600" dirty="0" err="1"/>
              <a:t>Jianfu</a:t>
            </a:r>
            <a:r>
              <a:rPr lang="en-US" sz="1600" dirty="0"/>
              <a:t> Li, Liang-Chin Huang, Avisha Das, Yan Hu, </a:t>
            </a:r>
            <a:r>
              <a:rPr lang="en-US" sz="1600" dirty="0" err="1"/>
              <a:t>Rongbin</a:t>
            </a:r>
            <a:r>
              <a:rPr lang="en-US" sz="1600" dirty="0"/>
              <a:t> Li, W. Jim Zheng, Hua Xu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A66FD2-7A0A-5A22-B0CB-183EE348456C}"/>
              </a:ext>
            </a:extLst>
          </p:cNvPr>
          <p:cNvCxnSpPr>
            <a:cxnSpLocks/>
          </p:cNvCxnSpPr>
          <p:nvPr/>
        </p:nvCxnSpPr>
        <p:spPr>
          <a:xfrm flipH="1">
            <a:off x="7640877" y="4108537"/>
            <a:ext cx="2341323" cy="1972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CCD042-9686-DD24-EE27-3EA089BD6796}"/>
              </a:ext>
            </a:extLst>
          </p:cNvPr>
          <p:cNvSpPr txBox="1"/>
          <p:nvPr/>
        </p:nvSpPr>
        <p:spPr>
          <a:xfrm>
            <a:off x="9982200" y="386328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490A9A-6DC5-147D-9D0A-B6EB23F5F907}"/>
              </a:ext>
            </a:extLst>
          </p:cNvPr>
          <p:cNvCxnSpPr>
            <a:cxnSpLocks/>
          </p:cNvCxnSpPr>
          <p:nvPr/>
        </p:nvCxnSpPr>
        <p:spPr>
          <a:xfrm flipH="1">
            <a:off x="9618209" y="4872625"/>
            <a:ext cx="867796" cy="12370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432049-ADA7-2CF0-A598-2FFA4732F2B4}"/>
              </a:ext>
            </a:extLst>
          </p:cNvPr>
          <p:cNvSpPr txBox="1"/>
          <p:nvPr/>
        </p:nvSpPr>
        <p:spPr>
          <a:xfrm>
            <a:off x="10422641" y="462064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06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25327-B810-B171-3CB6-255F3180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Models for </a:t>
            </a:r>
            <a:r>
              <a:rPr lang="en-US" dirty="0" err="1"/>
              <a:t>BioMedical</a:t>
            </a:r>
            <a:r>
              <a:rPr lang="en-US" dirty="0"/>
              <a:t> NER and 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5BC11-931D-7021-A7B7-D5AEAB47A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Litcoin</a:t>
            </a:r>
            <a:r>
              <a:rPr lang="en-US" b="1" dirty="0"/>
              <a:t> Natural Language Processing (NLP) Challenge</a:t>
            </a:r>
          </a:p>
          <a:p>
            <a:pPr lvl="1"/>
            <a:r>
              <a:rPr lang="en-US" dirty="0"/>
              <a:t>Two parts: Part 1 (Entity Recognition) and Part 2 (Relation Extraction)</a:t>
            </a:r>
          </a:p>
          <a:p>
            <a:r>
              <a:rPr lang="en-US" dirty="0"/>
              <a:t>Training on 400 PubMed abstracts</a:t>
            </a:r>
          </a:p>
          <a:p>
            <a:pPr lvl="1"/>
            <a:r>
              <a:rPr lang="en-US" dirty="0"/>
              <a:t>100 abstracts for evaluation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4038-DFBB-5783-A001-A84A0A94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19</a:t>
            </a:fld>
            <a:endParaRPr lang="en-CA"/>
          </a:p>
        </p:txBody>
      </p:sp>
      <p:pic>
        <p:nvPicPr>
          <p:cNvPr id="43" name="Picture 42" descr="Text&#10;&#10;Description automatically generated with medium confidence">
            <a:extLst>
              <a:ext uri="{FF2B5EF4-FFF2-40B4-BE49-F238E27FC236}">
                <a16:creationId xmlns:a16="http://schemas.microsoft.com/office/drawing/2014/main" id="{E6DDFD84-1DA3-5B0F-234B-DB29E114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015" y="3022298"/>
            <a:ext cx="6358686" cy="293546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C80BB6E-E90F-46D6-3267-1C2DB75D8D5F}"/>
              </a:ext>
            </a:extLst>
          </p:cNvPr>
          <p:cNvSpPr txBox="1"/>
          <p:nvPr/>
        </p:nvSpPr>
        <p:spPr>
          <a:xfrm>
            <a:off x="560117" y="6176963"/>
            <a:ext cx="1176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UTHealth Team</a:t>
            </a:r>
            <a:r>
              <a:rPr lang="en-US" sz="1600" dirty="0"/>
              <a:t>: Liang-Chin Huang, Zhao Li, </a:t>
            </a:r>
            <a:r>
              <a:rPr lang="en-US" sz="1600" dirty="0" err="1"/>
              <a:t>Qiang</a:t>
            </a:r>
            <a:r>
              <a:rPr lang="en-US" sz="1600" dirty="0"/>
              <a:t> Wei, </a:t>
            </a:r>
            <a:r>
              <a:rPr lang="en-US" sz="1600" dirty="0" err="1"/>
              <a:t>Jianfu</a:t>
            </a:r>
            <a:r>
              <a:rPr lang="en-US" sz="1600" dirty="0"/>
              <a:t> Li, Yan Hu, Avisha Das, </a:t>
            </a:r>
            <a:r>
              <a:rPr lang="en-US" sz="1600" dirty="0" err="1"/>
              <a:t>Vipina</a:t>
            </a:r>
            <a:r>
              <a:rPr lang="en-US" sz="1600" dirty="0"/>
              <a:t> </a:t>
            </a:r>
            <a:r>
              <a:rPr lang="en-US" sz="1600" dirty="0" err="1"/>
              <a:t>Keloth</a:t>
            </a:r>
            <a:r>
              <a:rPr lang="en-US" sz="1600" dirty="0"/>
              <a:t>, </a:t>
            </a:r>
            <a:r>
              <a:rPr lang="en-US" sz="1600" dirty="0" err="1"/>
              <a:t>Yujia</a:t>
            </a:r>
            <a:r>
              <a:rPr lang="en-US" sz="1600" dirty="0"/>
              <a:t> Zhou, </a:t>
            </a:r>
            <a:r>
              <a:rPr lang="en-US" sz="1600" dirty="0" err="1"/>
              <a:t>Chiamaka</a:t>
            </a:r>
            <a:r>
              <a:rPr lang="en-US" sz="1600" dirty="0"/>
              <a:t> </a:t>
            </a:r>
            <a:r>
              <a:rPr lang="en-US" sz="1600" dirty="0" err="1"/>
              <a:t>Diala</a:t>
            </a:r>
            <a:r>
              <a:rPr lang="en-US" sz="1600" dirty="0"/>
              <a:t>, </a:t>
            </a:r>
            <a:r>
              <a:rPr lang="en-US" sz="1600" dirty="0" err="1"/>
              <a:t>Yuntao</a:t>
            </a:r>
            <a:r>
              <a:rPr lang="en-US" sz="1600" dirty="0"/>
              <a:t> Yang,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Jianping</a:t>
            </a:r>
            <a:r>
              <a:rPr lang="en-US" sz="1600" dirty="0"/>
              <a:t> He, Yao-Shun Chuang, Cui Tao, </a:t>
            </a:r>
            <a:r>
              <a:rPr lang="en-US" sz="1600" dirty="0" err="1"/>
              <a:t>Xiaoqian</a:t>
            </a:r>
            <a:r>
              <a:rPr lang="en-US" sz="1600" dirty="0"/>
              <a:t> Jiang, Kirk Roberts, W. Jim Zheng, Hua Xu</a:t>
            </a:r>
          </a:p>
        </p:txBody>
      </p:sp>
      <p:graphicFrame>
        <p:nvGraphicFramePr>
          <p:cNvPr id="45" name="Content Placeholder 3">
            <a:extLst>
              <a:ext uri="{FF2B5EF4-FFF2-40B4-BE49-F238E27FC236}">
                <a16:creationId xmlns:a16="http://schemas.microsoft.com/office/drawing/2014/main" id="{E8F32155-EC0C-C4FB-823A-AE8FE18002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277529"/>
              </p:ext>
            </p:extLst>
          </p:nvPr>
        </p:nvGraphicFramePr>
        <p:xfrm>
          <a:off x="977901" y="2803621"/>
          <a:ext cx="4741114" cy="3372815"/>
        </p:xfrm>
        <a:graphic>
          <a:graphicData uri="http://schemas.openxmlformats.org/drawingml/2006/table">
            <a:tbl>
              <a:tblPr firstRow="1" firstCol="1">
                <a:tableStyleId>{5940675A-B579-460E-94D1-54222C63F5DA}</a:tableStyleId>
              </a:tblPr>
              <a:tblGrid>
                <a:gridCol w="353621">
                  <a:extLst>
                    <a:ext uri="{9D8B030D-6E8A-4147-A177-3AD203B41FA5}">
                      <a16:colId xmlns:a16="http://schemas.microsoft.com/office/drawing/2014/main" val="1476286617"/>
                    </a:ext>
                  </a:extLst>
                </a:gridCol>
                <a:gridCol w="3521783">
                  <a:extLst>
                    <a:ext uri="{9D8B030D-6E8A-4147-A177-3AD203B41FA5}">
                      <a16:colId xmlns:a16="http://schemas.microsoft.com/office/drawing/2014/main" val="1167872913"/>
                    </a:ext>
                  </a:extLst>
                </a:gridCol>
                <a:gridCol w="865710">
                  <a:extLst>
                    <a:ext uri="{9D8B030D-6E8A-4147-A177-3AD203B41FA5}">
                      <a16:colId xmlns:a16="http://schemas.microsoft.com/office/drawing/2014/main" val="1353060827"/>
                    </a:ext>
                  </a:extLst>
                </a:gridCol>
              </a:tblGrid>
              <a:tr h="295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cap="none" spc="30" dirty="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  <a:endParaRPr lang="en-US" sz="1800" b="1" cap="none" spc="3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76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cap="none" spc="30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en-US" sz="1800" b="1" cap="none" spc="3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76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b="1" cap="none" spc="30" dirty="0">
                          <a:solidFill>
                            <a:schemeClr val="tx1"/>
                          </a:solidFill>
                          <a:effectLst/>
                        </a:rPr>
                        <a:t>JAC</a:t>
                      </a:r>
                      <a:endParaRPr lang="en-US" sz="1800" b="1" cap="none" spc="3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7655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02005"/>
                  </a:ext>
                </a:extLst>
              </a:tr>
              <a:tr h="367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4641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PubMedBERT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4641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0.885795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34625597"/>
                  </a:ext>
                </a:extLst>
              </a:tr>
              <a:tr h="367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zh-C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4641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BioBERT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4641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0.870104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27660114"/>
                  </a:ext>
                </a:extLst>
              </a:tr>
              <a:tr h="367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zh-C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75" marR="4641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zh-C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BioM-ELECTRA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75" marR="4641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0.889675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7023123"/>
                  </a:ext>
                </a:extLst>
              </a:tr>
              <a:tr h="367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zh-C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 4</a:t>
                      </a:r>
                      <a:endParaRPr lang="en-US" sz="14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4641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zh-CN" alt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BioM-ELECTRA </a:t>
                      </a:r>
                      <a:r>
                        <a:rPr lang="en-US" altLang="zh-C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with</a:t>
                      </a:r>
                      <a:r>
                        <a:rPr lang="zh-CN" alt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C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cross-sentence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4641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0.896496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32105753"/>
                  </a:ext>
                </a:extLst>
              </a:tr>
              <a:tr h="451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zh-C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75" marR="4641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BioM-ELECTRA after adding additional annotated abstracts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75" marR="4641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0.911585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810337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zh-C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4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75" marR="4641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sng" cap="none" spc="0" dirty="0">
                          <a:solidFill>
                            <a:schemeClr val="tx1"/>
                          </a:solidFill>
                          <a:effectLst/>
                        </a:rPr>
                        <a:t>BioM-ELECTRA after adding additional annotated abstracts</a:t>
                      </a:r>
                      <a:r>
                        <a:rPr lang="zh-CN" altLang="en-US" sz="1400" b="1" u="sng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CN" sz="1400" b="1" u="sng" cap="none" spc="0" dirty="0">
                          <a:solidFill>
                            <a:schemeClr val="tx1"/>
                          </a:solidFill>
                          <a:effectLst/>
                        </a:rPr>
                        <a:t>plus</a:t>
                      </a:r>
                      <a:r>
                        <a:rPr lang="zh-CN" altLang="en-US" sz="1400" b="1" u="sng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CN" sz="1400" b="1" u="sng" cap="none" spc="0" dirty="0">
                          <a:solidFill>
                            <a:schemeClr val="tx1"/>
                          </a:solidFill>
                          <a:effectLst/>
                        </a:rPr>
                        <a:t>rules</a:t>
                      </a:r>
                      <a:endParaRPr lang="en-US" sz="1400" b="1" u="sng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75" marR="4641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0.914036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32226274"/>
                  </a:ext>
                </a:extLst>
              </a:tr>
              <a:tr h="5103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4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4641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Ensemble learning of PubMedBERT, </a:t>
                      </a:r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effectLst/>
                        </a:rPr>
                        <a:t>BioBERT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and BioM-ELECTRA</a:t>
                      </a:r>
                      <a:r>
                        <a:rPr lang="zh-CN" alt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C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plus</a:t>
                      </a:r>
                      <a:r>
                        <a:rPr lang="zh-CN" alt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zh-C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rules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46415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0.906664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24173231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64FEF64-FDAD-D990-03B8-2BB6D6C28786}"/>
              </a:ext>
            </a:extLst>
          </p:cNvPr>
          <p:cNvCxnSpPr>
            <a:cxnSpLocks/>
          </p:cNvCxnSpPr>
          <p:nvPr/>
        </p:nvCxnSpPr>
        <p:spPr>
          <a:xfrm flipH="1">
            <a:off x="5308600" y="2489200"/>
            <a:ext cx="1164387" cy="2688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8F6DF87-AE20-9AA7-99DD-A4D0E9F0EF6A}"/>
              </a:ext>
            </a:extLst>
          </p:cNvPr>
          <p:cNvSpPr txBox="1"/>
          <p:nvPr/>
        </p:nvSpPr>
        <p:spPr>
          <a:xfrm>
            <a:off x="6438900" y="2277216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Ranked 2</a:t>
            </a:r>
            <a:r>
              <a:rPr lang="en-US" b="1" baseline="30000" dirty="0"/>
              <a:t>nd</a:t>
            </a:r>
            <a:r>
              <a:rPr lang="en-US" b="1" dirty="0"/>
              <a:t> overall </a:t>
            </a:r>
          </a:p>
        </p:txBody>
      </p:sp>
    </p:spTree>
    <p:extLst>
      <p:ext uri="{BB962C8B-B14F-4D97-AF65-F5344CB8AC3E}">
        <p14:creationId xmlns:p14="http://schemas.microsoft.com/office/powerpoint/2010/main" val="420386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FBAA-057B-5CFA-2DBA-4CEEC9737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DF7E6-E7FE-625C-AADD-70DC143B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2</a:t>
            </a:fld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AB24F6-32F8-E4A2-2819-2ECAC5F609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100" y="1443840"/>
            <a:ext cx="36242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/>
              <a:t>Large Language Models or LLMs</a:t>
            </a:r>
            <a:r>
              <a:rPr lang="en-US" sz="2800" dirty="0"/>
              <a:t> 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are deep learning algorithms that can recognize, summarize, translate, predict and generate text and other content based on knowledge gained from massive datasets.</a:t>
            </a: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5DCDD1-824F-A683-BADB-F5EEE4370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8" y="1378751"/>
            <a:ext cx="7294839" cy="410049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60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29EB-0497-41C7-9072-B2CAB166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to BERT-based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E18A1-443F-FF53-C820-7A3630F69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59"/>
            <a:ext cx="6235700" cy="5152204"/>
          </a:xfrm>
        </p:spPr>
        <p:txBody>
          <a:bodyPr>
            <a:normAutofit/>
          </a:bodyPr>
          <a:lstStyle/>
          <a:p>
            <a:r>
              <a:rPr lang="en-US" dirty="0"/>
              <a:t>Models that handle long contexts (512 tokens) </a:t>
            </a:r>
          </a:p>
          <a:p>
            <a:pPr lvl="1"/>
            <a:r>
              <a:rPr lang="en-US" dirty="0" err="1"/>
              <a:t>Longformer</a:t>
            </a:r>
            <a:r>
              <a:rPr lang="en-US" dirty="0"/>
              <a:t>, Big Bird, … </a:t>
            </a:r>
          </a:p>
          <a:p>
            <a:r>
              <a:rPr lang="en-US" dirty="0"/>
              <a:t>Multilingual BERT </a:t>
            </a:r>
          </a:p>
          <a:p>
            <a:pPr lvl="1"/>
            <a:r>
              <a:rPr lang="en-US" dirty="0"/>
              <a:t>Trained single model on 104 languages from Wikipedia. </a:t>
            </a:r>
          </a:p>
          <a:p>
            <a:pPr lvl="1"/>
            <a:r>
              <a:rPr lang="en-US" dirty="0"/>
              <a:t>Shared 110k </a:t>
            </a:r>
            <a:r>
              <a:rPr lang="en-US" dirty="0" err="1"/>
              <a:t>WordPiece</a:t>
            </a:r>
            <a:r>
              <a:rPr lang="en-US" dirty="0"/>
              <a:t> vocabulary </a:t>
            </a:r>
          </a:p>
          <a:p>
            <a:r>
              <a:rPr lang="en-US" dirty="0"/>
              <a:t>BERT extended to different domains </a:t>
            </a:r>
          </a:p>
          <a:p>
            <a:pPr lvl="1"/>
            <a:r>
              <a:rPr lang="en-US" dirty="0" err="1"/>
              <a:t>SciBERT</a:t>
            </a:r>
            <a:r>
              <a:rPr lang="en-US" dirty="0"/>
              <a:t>, </a:t>
            </a:r>
            <a:r>
              <a:rPr lang="en-US" dirty="0" err="1"/>
              <a:t>BioBERT</a:t>
            </a:r>
            <a:r>
              <a:rPr lang="en-US" dirty="0"/>
              <a:t>, </a:t>
            </a:r>
            <a:r>
              <a:rPr lang="en-US" dirty="0" err="1"/>
              <a:t>FinBERT</a:t>
            </a:r>
            <a:r>
              <a:rPr lang="en-US" dirty="0"/>
              <a:t>, </a:t>
            </a:r>
            <a:r>
              <a:rPr lang="en-US" dirty="0" err="1"/>
              <a:t>ClinicalBERT</a:t>
            </a:r>
            <a:r>
              <a:rPr lang="en-US" dirty="0"/>
              <a:t>, … </a:t>
            </a:r>
          </a:p>
          <a:p>
            <a:r>
              <a:rPr lang="en-US" dirty="0"/>
              <a:t>Making BERT smaller to use </a:t>
            </a:r>
          </a:p>
          <a:p>
            <a:pPr lvl="1"/>
            <a:r>
              <a:rPr lang="en-US" dirty="0" err="1"/>
              <a:t>DistillBERT</a:t>
            </a:r>
            <a:r>
              <a:rPr lang="en-US" dirty="0"/>
              <a:t>, </a:t>
            </a:r>
            <a:r>
              <a:rPr lang="en-US" dirty="0" err="1"/>
              <a:t>TinyBERT</a:t>
            </a:r>
            <a:r>
              <a:rPr lang="en-US" dirty="0"/>
              <a:t>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A58AD-6806-4251-B6D6-69D1B601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20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453C5-9FE4-57DD-0672-ABAB515B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989016"/>
            <a:ext cx="4864100" cy="5367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6636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D7-1C65-91EF-8193-89272204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380B-42C8-4B19-AEAF-B5FC9ADB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Language Modeling and Large Language Models </a:t>
            </a:r>
          </a:p>
          <a:p>
            <a:pPr lvl="1"/>
            <a:r>
              <a:rPr lang="en-US" dirty="0"/>
              <a:t>Model types and their variants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Encoder-only models</a:t>
            </a:r>
          </a:p>
          <a:p>
            <a:pPr lvl="2"/>
            <a:r>
              <a:rPr lang="en-US" b="1" dirty="0"/>
              <a:t>Decoder-only models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Deeper dive and dissecting LLMS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Architecture variants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Model scaling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Risks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Using and adapting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Biomedical and Clinical Domain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Risks of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Data, Privacy, and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DBB5-0B52-E672-0C5F-0AEF41C2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31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DB9B-2AC2-C4CB-363D-A5ED6988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different LLMs?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ED25A-2DC9-A11A-B0F1-B91782C62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GPT – Generative Pretrained Language Models </a:t>
            </a:r>
          </a:p>
          <a:p>
            <a:r>
              <a:rPr lang="en-US" dirty="0"/>
              <a:t>Training based on </a:t>
            </a:r>
            <a:r>
              <a:rPr lang="en-US" u="sng" dirty="0"/>
              <a:t>Decoder only architecture</a:t>
            </a:r>
          </a:p>
          <a:p>
            <a:r>
              <a:rPr lang="en-US" u="sng" dirty="0"/>
              <a:t>Unidirectional Learning</a:t>
            </a:r>
          </a:p>
          <a:p>
            <a:r>
              <a:rPr lang="en-US" dirty="0" err="1"/>
              <a:t>OpenAI’s</a:t>
            </a:r>
            <a:r>
              <a:rPr lang="en-US" dirty="0"/>
              <a:t> GPT model </a:t>
            </a:r>
          </a:p>
          <a:p>
            <a:pPr lvl="1"/>
            <a:r>
              <a:rPr lang="en-US" dirty="0"/>
              <a:t>110M parameters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66F7B-206D-31EC-B665-EE1A2DAE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22</a:t>
            </a:fld>
            <a:endParaRPr lang="en-CA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A72FD60-1A74-629A-A112-75529F94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565" y="2322732"/>
            <a:ext cx="7268469" cy="40336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011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he Illustrated GPT-2 (Visualizing Transformer Language Models) – Jay  Alammar – Visualizing machine learning one concept at a time.">
            <a:extLst>
              <a:ext uri="{FF2B5EF4-FFF2-40B4-BE49-F238E27FC236}">
                <a16:creationId xmlns:a16="http://schemas.microsoft.com/office/drawing/2014/main" id="{6D5D4208-4372-2684-4246-837261DD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849888"/>
            <a:ext cx="10287000" cy="487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4DB9B-2AC2-C4CB-363D-A5ED6988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Decoder-only GPT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ED25A-2DC9-A11A-B0F1-B91782C62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GPT – Generative Pretrained Language Models 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66F7B-206D-31EC-B665-EE1A2DAE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23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306F0-9EC6-0568-C3EA-1F4344EE5E62}"/>
              </a:ext>
            </a:extLst>
          </p:cNvPr>
          <p:cNvSpPr/>
          <p:nvPr/>
        </p:nvSpPr>
        <p:spPr>
          <a:xfrm>
            <a:off x="2349500" y="2552700"/>
            <a:ext cx="2654300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66B1A-96F2-3685-4905-B3099BF6C54A}"/>
              </a:ext>
            </a:extLst>
          </p:cNvPr>
          <p:cNvSpPr txBox="1"/>
          <p:nvPr/>
        </p:nvSpPr>
        <p:spPr>
          <a:xfrm>
            <a:off x="1954199" y="410101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124M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549DD-21FF-9283-7CBC-918522DB6DE0}"/>
              </a:ext>
            </a:extLst>
          </p:cNvPr>
          <p:cNvSpPr txBox="1"/>
          <p:nvPr/>
        </p:nvSpPr>
        <p:spPr>
          <a:xfrm>
            <a:off x="4637353" y="330876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355M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ACA6F-80C1-54D7-4734-2AE0B491B12D}"/>
              </a:ext>
            </a:extLst>
          </p:cNvPr>
          <p:cNvSpPr txBox="1"/>
          <p:nvPr/>
        </p:nvSpPr>
        <p:spPr>
          <a:xfrm>
            <a:off x="7188202" y="271780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774M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5F59E-A4C9-FBDB-3D5E-45A7DFBB453D}"/>
              </a:ext>
            </a:extLst>
          </p:cNvPr>
          <p:cNvSpPr txBox="1"/>
          <p:nvPr/>
        </p:nvSpPr>
        <p:spPr>
          <a:xfrm>
            <a:off x="9867969" y="151865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1.5B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4C333C-7342-3D03-187C-DBAAB65D5550}"/>
              </a:ext>
            </a:extLst>
          </p:cNvPr>
          <p:cNvCxnSpPr>
            <a:cxnSpLocks/>
          </p:cNvCxnSpPr>
          <p:nvPr/>
        </p:nvCxnSpPr>
        <p:spPr>
          <a:xfrm flipV="1">
            <a:off x="1358900" y="1333500"/>
            <a:ext cx="8878901" cy="3026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1800C-18D0-2DB9-1799-E6722E175CFC}"/>
              </a:ext>
            </a:extLst>
          </p:cNvPr>
          <p:cNvSpPr txBox="1"/>
          <p:nvPr/>
        </p:nvSpPr>
        <p:spPr>
          <a:xfrm rot="20415372">
            <a:off x="4279560" y="2556182"/>
            <a:ext cx="235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Number of Parameters</a:t>
            </a:r>
          </a:p>
        </p:txBody>
      </p:sp>
    </p:spTree>
    <p:extLst>
      <p:ext uri="{BB962C8B-B14F-4D97-AF65-F5344CB8AC3E}">
        <p14:creationId xmlns:p14="http://schemas.microsoft.com/office/powerpoint/2010/main" val="419170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DB9B-2AC2-C4CB-363D-A5ED6988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GPT-3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ED25A-2DC9-A11A-B0F1-B91782C62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Language models Pre-GPT3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66F7B-206D-31EC-B665-EE1A2DAE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24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7E722-B3B4-C84E-22F6-A2E96BB6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61" y="1685266"/>
            <a:ext cx="7988300" cy="50362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6306F0-9EC6-0568-C3EA-1F4344EE5E62}"/>
              </a:ext>
            </a:extLst>
          </p:cNvPr>
          <p:cNvSpPr/>
          <p:nvPr/>
        </p:nvSpPr>
        <p:spPr>
          <a:xfrm>
            <a:off x="4495800" y="2552700"/>
            <a:ext cx="2654300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B8C929-27DA-F892-AD5E-5BC2F0AA4FD4}"/>
              </a:ext>
            </a:extLst>
          </p:cNvPr>
          <p:cNvSpPr/>
          <p:nvPr/>
        </p:nvSpPr>
        <p:spPr>
          <a:xfrm>
            <a:off x="4546600" y="4934297"/>
            <a:ext cx="2387600" cy="9779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1437AF-C0BF-7631-9317-1AD0963528D7}"/>
              </a:ext>
            </a:extLst>
          </p:cNvPr>
          <p:cNvCxnSpPr>
            <a:cxnSpLocks/>
          </p:cNvCxnSpPr>
          <p:nvPr/>
        </p:nvCxnSpPr>
        <p:spPr>
          <a:xfrm flipV="1">
            <a:off x="6959600" y="4398996"/>
            <a:ext cx="2032000" cy="97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8BD149-33CC-3635-C992-757622085EDC}"/>
              </a:ext>
            </a:extLst>
          </p:cNvPr>
          <p:cNvSpPr txBox="1"/>
          <p:nvPr/>
        </p:nvSpPr>
        <p:spPr>
          <a:xfrm>
            <a:off x="8991600" y="4075830"/>
            <a:ext cx="2900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OpenAI’s</a:t>
            </a:r>
            <a:r>
              <a:rPr lang="en-US" b="1" dirty="0"/>
              <a:t> GPT Model (110M)</a:t>
            </a:r>
          </a:p>
          <a:p>
            <a:r>
              <a:rPr lang="en-US" b="1" dirty="0"/>
              <a:t>BERT Large Model (340 M)</a:t>
            </a:r>
          </a:p>
        </p:txBody>
      </p:sp>
    </p:spTree>
    <p:extLst>
      <p:ext uri="{BB962C8B-B14F-4D97-AF65-F5344CB8AC3E}">
        <p14:creationId xmlns:p14="http://schemas.microsoft.com/office/powerpoint/2010/main" val="168938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DB9B-2AC2-C4CB-363D-A5ED6988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ED25A-2DC9-A11A-B0F1-B91782C62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GPT-3 model proposed in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66F7B-206D-31EC-B665-EE1A2DAE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25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7E722-B3B4-C84E-22F6-A2E96BB6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2259077"/>
            <a:ext cx="6299200" cy="42798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14C0DA-1E1E-2875-BFB2-39BE18017277}"/>
              </a:ext>
            </a:extLst>
          </p:cNvPr>
          <p:cNvSpPr/>
          <p:nvPr/>
        </p:nvSpPr>
        <p:spPr>
          <a:xfrm>
            <a:off x="4483100" y="2489200"/>
            <a:ext cx="23749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D8EE8-85F2-7193-91F9-EFBD04E30668}"/>
              </a:ext>
            </a:extLst>
          </p:cNvPr>
          <p:cNvSpPr/>
          <p:nvPr/>
        </p:nvSpPr>
        <p:spPr>
          <a:xfrm>
            <a:off x="3454400" y="2565399"/>
            <a:ext cx="5791200" cy="3535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46415-CEA5-7B49-F91E-866F94B4FC44}"/>
              </a:ext>
            </a:extLst>
          </p:cNvPr>
          <p:cNvSpPr txBox="1"/>
          <p:nvPr/>
        </p:nvSpPr>
        <p:spPr>
          <a:xfrm rot="16200000">
            <a:off x="2768858" y="4549031"/>
            <a:ext cx="8260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" pitchFamily="2" charset="0"/>
              </a:rPr>
              <a:t>billions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1BB4A4-882C-E697-38AF-5646DFF0B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1836391"/>
            <a:ext cx="5067266" cy="431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29373-40BC-4442-51A6-C1BD2C2FB4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56"/>
          <a:stretch/>
        </p:blipFill>
        <p:spPr>
          <a:xfrm>
            <a:off x="8807450" y="1429548"/>
            <a:ext cx="2857500" cy="287575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8EBDC67-F37A-A098-44F8-8BB234E432B4}"/>
              </a:ext>
            </a:extLst>
          </p:cNvPr>
          <p:cNvSpPr/>
          <p:nvPr/>
        </p:nvSpPr>
        <p:spPr>
          <a:xfrm>
            <a:off x="7620000" y="1842122"/>
            <a:ext cx="469900" cy="49315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E3EF5C-D1D3-14A5-522A-54E6F3B3F949}"/>
              </a:ext>
            </a:extLst>
          </p:cNvPr>
          <p:cNvCxnSpPr>
            <a:cxnSpLocks/>
          </p:cNvCxnSpPr>
          <p:nvPr/>
        </p:nvCxnSpPr>
        <p:spPr>
          <a:xfrm>
            <a:off x="8089900" y="2113879"/>
            <a:ext cx="755650" cy="756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A6435C-FCAC-1026-47A1-B6287A1DBC89}"/>
              </a:ext>
            </a:extLst>
          </p:cNvPr>
          <p:cNvSpPr txBox="1"/>
          <p:nvPr/>
        </p:nvSpPr>
        <p:spPr>
          <a:xfrm>
            <a:off x="9118969" y="4129581"/>
            <a:ext cx="23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175 Billion Parameters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DEF6B4-B52B-6926-D2E8-77A7309DF20B}"/>
              </a:ext>
            </a:extLst>
          </p:cNvPr>
          <p:cNvSpPr/>
          <p:nvPr/>
        </p:nvSpPr>
        <p:spPr>
          <a:xfrm>
            <a:off x="4127500" y="5588001"/>
            <a:ext cx="1104900" cy="5635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F43AAE-8AF8-A6F0-006D-2A9B77377036}"/>
              </a:ext>
            </a:extLst>
          </p:cNvPr>
          <p:cNvCxnSpPr>
            <a:cxnSpLocks/>
          </p:cNvCxnSpPr>
          <p:nvPr/>
        </p:nvCxnSpPr>
        <p:spPr>
          <a:xfrm flipV="1">
            <a:off x="5232400" y="5321300"/>
            <a:ext cx="3613150" cy="5290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A7BB85-D8B9-554A-4A2F-6016CE29EBF3}"/>
              </a:ext>
            </a:extLst>
          </p:cNvPr>
          <p:cNvSpPr txBox="1"/>
          <p:nvPr/>
        </p:nvSpPr>
        <p:spPr>
          <a:xfrm>
            <a:off x="8785739" y="5014772"/>
            <a:ext cx="2900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OpenAI’s</a:t>
            </a:r>
            <a:r>
              <a:rPr lang="en-US" b="1" dirty="0"/>
              <a:t> GPT Model (110M)</a:t>
            </a:r>
          </a:p>
          <a:p>
            <a:r>
              <a:rPr lang="en-US" b="1" dirty="0"/>
              <a:t>BERT Large Model (340 M)</a:t>
            </a:r>
          </a:p>
        </p:txBody>
      </p:sp>
    </p:spTree>
    <p:extLst>
      <p:ext uri="{BB962C8B-B14F-4D97-AF65-F5344CB8AC3E}">
        <p14:creationId xmlns:p14="http://schemas.microsoft.com/office/powerpoint/2010/main" val="2603048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A7AC-9795-D96C-F9BA-8EAC5A22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0CA8-8B26-99F7-E33D-0E870E8A7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Model Summary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ABD69-2C14-7776-6850-4F6666D5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26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E33CFA-58F6-7786-05EE-9ADA8D17EE4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40000"/>
              <a:buFont typeface="Wingdings" charset="2"/>
              <a:buChar char="v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40000"/>
              <a:buFont typeface="Wingdings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40000"/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40000"/>
              <a:buFont typeface="Wingdings" charset="2"/>
              <a:buChar char="v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40000"/>
              <a:buFont typeface="Wingdings" charset="2"/>
              <a:buChar char="v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175 Billion-Parameter model </a:t>
            </a:r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Trained on </a:t>
            </a:r>
            <a:r>
              <a:rPr lang="en-US" b="1" dirty="0"/>
              <a:t>45 TB of text</a:t>
            </a:r>
            <a:r>
              <a:rPr lang="en-US" dirty="0"/>
              <a:t> data </a:t>
            </a:r>
          </a:p>
          <a:p>
            <a:pPr lvl="1"/>
            <a:r>
              <a:rPr lang="en-US" b="1" dirty="0"/>
              <a:t>Task Agnostic</a:t>
            </a:r>
          </a:p>
          <a:p>
            <a:pPr lvl="2"/>
            <a:r>
              <a:rPr lang="en-US" dirty="0"/>
              <a:t>No need for task-specific datasets </a:t>
            </a:r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Cannot download or retrain model </a:t>
            </a:r>
          </a:p>
          <a:p>
            <a:pPr lvl="1"/>
            <a:r>
              <a:rPr lang="en-US" dirty="0"/>
              <a:t>Good for mostly English language tasks</a:t>
            </a:r>
          </a:p>
          <a:p>
            <a:pPr lvl="1"/>
            <a:r>
              <a:rPr lang="en-US" dirty="0"/>
              <a:t>Outputs degrade with length</a:t>
            </a:r>
          </a:p>
          <a:p>
            <a:pPr lvl="1"/>
            <a:r>
              <a:rPr lang="en-US" dirty="0"/>
              <a:t>Outputs can be biased and abusive </a:t>
            </a:r>
          </a:p>
          <a:p>
            <a:pPr marL="914400" lvl="2" indent="0">
              <a:buFont typeface="Wingdings" charset="2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C96E7-50C5-21BD-61ED-769C7FB6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542" y="1218974"/>
            <a:ext cx="5338248" cy="4957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4151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DCB62-C52A-4D32-4DDB-8F187CAD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Language Model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7022-EF7F-CD8B-83CC-6E93381B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GPT – Generative Pretrained Language Models </a:t>
            </a:r>
          </a:p>
          <a:p>
            <a:r>
              <a:rPr lang="en-US" u="sng" dirty="0"/>
              <a:t>Learning setups</a:t>
            </a:r>
          </a:p>
          <a:p>
            <a:pPr lvl="1"/>
            <a:r>
              <a:rPr lang="en-US" dirty="0"/>
              <a:t>Zero-shot</a:t>
            </a:r>
          </a:p>
          <a:p>
            <a:pPr lvl="1"/>
            <a:r>
              <a:rPr lang="en-US" dirty="0"/>
              <a:t>Few-shot</a:t>
            </a:r>
          </a:p>
          <a:p>
            <a:pPr lvl="1"/>
            <a:r>
              <a:rPr lang="en-US" dirty="0"/>
              <a:t>Fine-tuning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88A1B-131A-26B2-0DA0-0305EFB7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27</a:t>
            </a:fld>
            <a:endParaRPr lang="en-CA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64B60A8-9CF9-C47F-6541-F1247B577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89" y="3136891"/>
            <a:ext cx="2654301" cy="3536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Timeline&#10;&#10;Description automatically generated with low confidence">
            <a:extLst>
              <a:ext uri="{FF2B5EF4-FFF2-40B4-BE49-F238E27FC236}">
                <a16:creationId xmlns:a16="http://schemas.microsoft.com/office/drawing/2014/main" id="{F10790C4-1AAD-F258-07B2-96542D1AE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096" y="3136891"/>
            <a:ext cx="4206714" cy="2633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BCC34A-D835-F2FA-98BA-C545427D5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430" y="3136891"/>
            <a:ext cx="3668426" cy="1527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D9604687-AA17-4B47-DBC5-6AD6F0A02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011" y="1989011"/>
            <a:ext cx="7703294" cy="4187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A1289B-7AF5-B732-3F99-A63359037753}"/>
              </a:ext>
            </a:extLst>
          </p:cNvPr>
          <p:cNvSpPr txBox="1"/>
          <p:nvPr/>
        </p:nvSpPr>
        <p:spPr>
          <a:xfrm>
            <a:off x="3581401" y="6465642"/>
            <a:ext cx="71292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https://</a:t>
            </a:r>
            <a:r>
              <a:rPr lang="en-US" sz="1600" dirty="0" err="1"/>
              <a:t>www.cs.princeton.edu</a:t>
            </a:r>
            <a:r>
              <a:rPr lang="en-US" sz="1600" dirty="0"/>
              <a:t>/courses/archive/fall22/cos597G/</a:t>
            </a:r>
          </a:p>
        </p:txBody>
      </p:sp>
    </p:spTree>
    <p:extLst>
      <p:ext uri="{BB962C8B-B14F-4D97-AF65-F5344CB8AC3E}">
        <p14:creationId xmlns:p14="http://schemas.microsoft.com/office/powerpoint/2010/main" val="82104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EF9D-2198-7B45-A399-39A9FFCD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Language Model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88CBF-FC41-84E9-4A4B-943103C71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GPT – Generative Pretrained Language Models </a:t>
            </a:r>
          </a:p>
          <a:p>
            <a:r>
              <a:rPr lang="en-US" u="sng" dirty="0"/>
              <a:t>Learning setups</a:t>
            </a:r>
          </a:p>
          <a:p>
            <a:pPr lvl="1"/>
            <a:r>
              <a:rPr lang="en-US" dirty="0"/>
              <a:t>Zero-shot</a:t>
            </a:r>
          </a:p>
          <a:p>
            <a:pPr lvl="1"/>
            <a:r>
              <a:rPr lang="en-US" dirty="0"/>
              <a:t>Few-shot</a:t>
            </a:r>
          </a:p>
          <a:p>
            <a:pPr lvl="1"/>
            <a:r>
              <a:rPr lang="en-US" dirty="0"/>
              <a:t>Fine-tuning</a:t>
            </a:r>
          </a:p>
          <a:p>
            <a:r>
              <a:rPr lang="en-US" u="sng" dirty="0"/>
              <a:t>State-of-the art results in NLP and NLU tasks </a:t>
            </a:r>
          </a:p>
          <a:p>
            <a:pPr lvl="1"/>
            <a:r>
              <a:rPr lang="en-US" dirty="0"/>
              <a:t>Traditional LM-based </a:t>
            </a:r>
          </a:p>
          <a:p>
            <a:pPr lvl="1"/>
            <a:r>
              <a:rPr lang="en-US" dirty="0"/>
              <a:t>Closed book QA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Summarization</a:t>
            </a:r>
          </a:p>
          <a:p>
            <a:pPr lvl="1"/>
            <a:r>
              <a:rPr lang="en-US" dirty="0"/>
              <a:t>Commonsense Reasoning and Question Answering</a:t>
            </a:r>
          </a:p>
          <a:p>
            <a:pPr lvl="1"/>
            <a:r>
              <a:rPr lang="en-US" dirty="0"/>
              <a:t>Reading Comprehension</a:t>
            </a:r>
          </a:p>
          <a:p>
            <a:pPr lvl="1"/>
            <a:r>
              <a:rPr lang="en-US" dirty="0"/>
              <a:t>Natural Language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6C028-F822-5F32-DF10-0CFE5BDE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D7-1C65-91EF-8193-89272204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380B-42C8-4B19-AEAF-B5FC9ADB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Language Modeling and Large Language Models </a:t>
            </a:r>
          </a:p>
          <a:p>
            <a:pPr lvl="1"/>
            <a:r>
              <a:rPr lang="en-US" dirty="0"/>
              <a:t>Model types and their variants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Encoder-only models</a:t>
            </a:r>
          </a:p>
          <a:p>
            <a:pPr lvl="2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Decoder-only models</a:t>
            </a:r>
          </a:p>
          <a:p>
            <a:pPr lvl="2"/>
            <a:r>
              <a:rPr lang="en-US" b="1" dirty="0"/>
              <a:t>Encoder-Decoder models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Deeper dive and dissecting LLMS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Architecture variants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Model scaling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Risks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Using and adapting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Biomedical and Clinical Domain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Risks of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Data, Privacy, and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DBB5-0B52-E672-0C5F-0AEF41C2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59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D7-1C65-91EF-8193-89272204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380B-42C8-4B19-AEAF-B5FC9ADB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Modeling and Large Language Models</a:t>
            </a:r>
          </a:p>
          <a:p>
            <a:pPr lvl="1"/>
            <a:r>
              <a:rPr lang="en-US" dirty="0"/>
              <a:t>Model types and their variants </a:t>
            </a:r>
          </a:p>
          <a:p>
            <a:r>
              <a:rPr lang="en-US" dirty="0"/>
              <a:t>Deeper dive and dissecting LLMS </a:t>
            </a:r>
          </a:p>
          <a:p>
            <a:pPr lvl="1"/>
            <a:r>
              <a:rPr lang="en-US" dirty="0"/>
              <a:t>Architecture variants</a:t>
            </a:r>
          </a:p>
          <a:p>
            <a:pPr lvl="1"/>
            <a:r>
              <a:rPr lang="en-US" dirty="0"/>
              <a:t>Model scaling</a:t>
            </a:r>
          </a:p>
          <a:p>
            <a:r>
              <a:rPr lang="en-US" dirty="0"/>
              <a:t>Using and adapting LLMs</a:t>
            </a:r>
          </a:p>
          <a:p>
            <a:pPr lvl="1"/>
            <a:r>
              <a:rPr lang="en-US" dirty="0"/>
              <a:t>Biomedical and Clinical Domain</a:t>
            </a:r>
          </a:p>
          <a:p>
            <a:pPr lvl="1"/>
            <a:r>
              <a:rPr lang="en-US" dirty="0"/>
              <a:t>Evaluation</a:t>
            </a:r>
          </a:p>
          <a:p>
            <a:r>
              <a:rPr lang="en-US" dirty="0"/>
              <a:t>Risks of LLMs</a:t>
            </a:r>
          </a:p>
          <a:p>
            <a:pPr lvl="1"/>
            <a:r>
              <a:rPr lang="en-US" dirty="0"/>
              <a:t>Data, Privacy, and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DBB5-0B52-E672-0C5F-0AEF41C2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8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752C-EAC4-7E38-8DFC-0FFF0EFF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T5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AD6B8-58D7-9F5F-355F-7A30D1B89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T5 - Text-to-Text Transfer Transformer</a:t>
            </a:r>
          </a:p>
          <a:p>
            <a:r>
              <a:rPr lang="en-US" u="sng" dirty="0"/>
              <a:t>Encoder-decoder model </a:t>
            </a:r>
            <a:r>
              <a:rPr lang="en-US" dirty="0"/>
              <a:t>with two stacks of size BERT</a:t>
            </a:r>
          </a:p>
          <a:p>
            <a:r>
              <a:rPr lang="en-US" dirty="0"/>
              <a:t>Every task, one format! </a:t>
            </a:r>
          </a:p>
          <a:p>
            <a:pPr lvl="1"/>
            <a:r>
              <a:rPr lang="en-US" dirty="0"/>
              <a:t>Question answering, Language modeling, Span extraction, etc.</a:t>
            </a:r>
          </a:p>
          <a:p>
            <a:r>
              <a:rPr lang="en-US" dirty="0"/>
              <a:t>Trained on C4 dataset: Colossal Clean Crawled Corpus </a:t>
            </a:r>
          </a:p>
          <a:p>
            <a:pPr lvl="1"/>
            <a:r>
              <a:rPr lang="en-US" dirty="0"/>
              <a:t>750 GB Web-extracted English text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424E7-E1A2-F6CE-A95A-D13D452C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30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294E7-37AA-A8BB-A9E1-9845541C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97015"/>
            <a:ext cx="7772400" cy="2814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3056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F797-67EC-BE82-0AA1-C5ADD46A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T5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51C7-44B7-D5C1-B883-0538F0A5B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T5 - Text-to-Text Transfer Transformer</a:t>
            </a:r>
          </a:p>
          <a:p>
            <a:r>
              <a:rPr lang="en-US" dirty="0"/>
              <a:t>Mask the Prompts (“___”)</a:t>
            </a:r>
          </a:p>
          <a:p>
            <a:r>
              <a:rPr lang="en-US" dirty="0"/>
              <a:t>Ask the T5 model to generate content for “____” (masked prompts) </a:t>
            </a:r>
          </a:p>
          <a:p>
            <a:pPr marL="0" indent="0">
              <a:buNone/>
            </a:pPr>
            <a:r>
              <a:rPr lang="en-US" b="1" dirty="0"/>
              <a:t>Automatic Template Search</a:t>
            </a:r>
          </a:p>
          <a:p>
            <a:r>
              <a:rPr lang="en-US" dirty="0"/>
              <a:t>Use T5 to generate candidates</a:t>
            </a:r>
            <a:endParaRPr lang="en-US" b="1" dirty="0"/>
          </a:p>
          <a:p>
            <a:r>
              <a:rPr lang="en-US" dirty="0"/>
              <a:t>Re-rank them after fine-tuning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0C655-8AAF-8CF9-5421-CDD092C9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31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E581B-4520-6C92-4208-3D523749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50" y="3194054"/>
            <a:ext cx="595630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2635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B70DF-6E88-3E37-F3FE-5FE10E9F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T5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E13B1-D047-9300-9358-5389FCA61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59"/>
            <a:ext cx="10515600" cy="53315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Large number of Variants</a:t>
            </a:r>
          </a:p>
          <a:p>
            <a:pPr lvl="1"/>
            <a:r>
              <a:rPr lang="en-US" b="1" dirty="0"/>
              <a:t>T5-Small</a:t>
            </a:r>
            <a:r>
              <a:rPr lang="en-US" dirty="0"/>
              <a:t> (60 million parameters)</a:t>
            </a:r>
          </a:p>
          <a:p>
            <a:pPr lvl="1"/>
            <a:r>
              <a:rPr lang="en-US" b="1" dirty="0"/>
              <a:t>T5-Base</a:t>
            </a:r>
            <a:r>
              <a:rPr lang="en-US" dirty="0"/>
              <a:t> (220 million parameters)</a:t>
            </a:r>
          </a:p>
          <a:p>
            <a:pPr lvl="1"/>
            <a:r>
              <a:rPr lang="en-US" b="1" dirty="0"/>
              <a:t>T5-Large</a:t>
            </a:r>
            <a:r>
              <a:rPr lang="en-US" dirty="0"/>
              <a:t> (770 million parameters)</a:t>
            </a:r>
          </a:p>
          <a:p>
            <a:pPr lvl="1"/>
            <a:r>
              <a:rPr lang="en-US" b="1" dirty="0"/>
              <a:t>T5-3B</a:t>
            </a:r>
            <a:r>
              <a:rPr lang="en-US" dirty="0"/>
              <a:t> (3 billion parameters)</a:t>
            </a:r>
          </a:p>
          <a:p>
            <a:pPr lvl="1"/>
            <a:r>
              <a:rPr lang="en-US" b="1" dirty="0"/>
              <a:t>T5-11B</a:t>
            </a:r>
            <a:r>
              <a:rPr lang="en-US" dirty="0"/>
              <a:t> (11 billion parameters)</a:t>
            </a:r>
          </a:p>
          <a:p>
            <a:r>
              <a:rPr lang="en-US" dirty="0"/>
              <a:t>18 different tasks falling in 8 categories</a:t>
            </a:r>
          </a:p>
          <a:p>
            <a:pPr lvl="1"/>
            <a:r>
              <a:rPr lang="en-US" dirty="0"/>
              <a:t>Text Summarization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Natural Language Inference</a:t>
            </a:r>
          </a:p>
          <a:p>
            <a:pPr lvl="1"/>
            <a:r>
              <a:rPr lang="en-US" dirty="0"/>
              <a:t>Coreference Resolution</a:t>
            </a:r>
          </a:p>
          <a:p>
            <a:pPr lvl="1"/>
            <a:r>
              <a:rPr lang="en-US" dirty="0"/>
              <a:t>Sentence Completion</a:t>
            </a:r>
          </a:p>
          <a:p>
            <a:pPr lvl="1"/>
            <a:r>
              <a:rPr lang="en-US" dirty="0"/>
              <a:t>Word Sense Disambiguation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67341-53BF-00E9-A85F-6FEE10A2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32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B04C3-885B-6F9A-A01B-B27B6822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055" y="1024759"/>
            <a:ext cx="3990290" cy="3383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AC609B-8B21-BB6C-02DD-F4EA15E2E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65" y="3690556"/>
            <a:ext cx="6343108" cy="2576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9296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2B28-27E8-5864-AA8F-2E5928211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the T5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ADB1-3448-5EEA-4EDC-B94FA8934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BART (Lewis et al. 2020) </a:t>
            </a:r>
          </a:p>
          <a:p>
            <a:pPr lvl="1"/>
            <a:r>
              <a:rPr lang="en-US" dirty="0"/>
              <a:t>Similar Architecture as T5</a:t>
            </a:r>
          </a:p>
          <a:p>
            <a:pPr lvl="1"/>
            <a:r>
              <a:rPr lang="en-US" dirty="0"/>
              <a:t>Performs </a:t>
            </a:r>
            <a:r>
              <a:rPr lang="en-US" b="1" dirty="0"/>
              <a:t>competitive to </a:t>
            </a:r>
            <a:r>
              <a:rPr lang="en-US" b="1" dirty="0" err="1"/>
              <a:t>RoBERTa</a:t>
            </a:r>
            <a:r>
              <a:rPr lang="en-US" b="1" dirty="0"/>
              <a:t> and </a:t>
            </a:r>
            <a:r>
              <a:rPr lang="en-US" b="1" dirty="0" err="1"/>
              <a:t>XLNet</a:t>
            </a:r>
            <a:r>
              <a:rPr lang="en-US" b="1" dirty="0"/>
              <a:t> </a:t>
            </a:r>
            <a:r>
              <a:rPr lang="en-US" dirty="0"/>
              <a:t>on discriminative tasks</a:t>
            </a:r>
          </a:p>
          <a:p>
            <a:pPr lvl="1"/>
            <a:r>
              <a:rPr lang="en-US" dirty="0"/>
              <a:t>Outperformed on question answering, and summarization tasks</a:t>
            </a:r>
          </a:p>
          <a:p>
            <a:pPr lvl="1"/>
            <a:r>
              <a:rPr lang="en-US" dirty="0"/>
              <a:t>Improved results on machine translation with fine-tuning on target language</a:t>
            </a:r>
          </a:p>
          <a:p>
            <a:r>
              <a:rPr lang="en-US" dirty="0"/>
              <a:t>mT5 (</a:t>
            </a:r>
            <a:r>
              <a:rPr lang="en-US" dirty="0" err="1"/>
              <a:t>Xue</a:t>
            </a:r>
            <a:r>
              <a:rPr lang="en-US" dirty="0"/>
              <a:t> et al. 2021)</a:t>
            </a:r>
          </a:p>
          <a:p>
            <a:pPr lvl="1"/>
            <a:r>
              <a:rPr lang="en-US" dirty="0"/>
              <a:t>Trained on data from 101 languages</a:t>
            </a:r>
          </a:p>
          <a:p>
            <a:pPr lvl="1"/>
            <a:r>
              <a:rPr lang="en-US" dirty="0"/>
              <a:t>6 tasks from the XTREME multilingual benchmark </a:t>
            </a:r>
          </a:p>
          <a:p>
            <a:pPr lvl="1"/>
            <a:r>
              <a:rPr lang="en-US" b="1" dirty="0"/>
              <a:t>Entailment, reading comprehension, NER, paraphrase identification</a:t>
            </a:r>
          </a:p>
          <a:p>
            <a:r>
              <a:rPr lang="en-US" dirty="0" err="1"/>
              <a:t>AlexaTM</a:t>
            </a:r>
            <a:r>
              <a:rPr lang="en-US" dirty="0"/>
              <a:t> 20B (</a:t>
            </a:r>
            <a:r>
              <a:rPr lang="en-US" dirty="0" err="1"/>
              <a:t>Soltan</a:t>
            </a:r>
            <a:r>
              <a:rPr lang="en-US" dirty="0"/>
              <a:t> et al. 2022) </a:t>
            </a:r>
          </a:p>
          <a:p>
            <a:pPr lvl="1"/>
            <a:r>
              <a:rPr lang="en-US" dirty="0"/>
              <a:t>Larger architecture on multilingual C4 dataset</a:t>
            </a:r>
          </a:p>
          <a:p>
            <a:pPr lvl="1"/>
            <a:r>
              <a:rPr lang="en-US" b="1" dirty="0"/>
              <a:t>Can outperform GPT-3 175B </a:t>
            </a:r>
            <a:r>
              <a:rPr lang="en-US" dirty="0"/>
              <a:t>in zero shot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BF7A1-1A6C-F9AA-EFFD-AB3FF05E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0503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D7-1C65-91EF-8193-89272204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380B-42C8-4B19-AEAF-B5FC9ADB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Language Modeling and Large Language Models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 types and their variants</a:t>
            </a:r>
          </a:p>
          <a:p>
            <a:r>
              <a:rPr lang="en-US" dirty="0"/>
              <a:t>Deeper dive and dissecting LLMS</a:t>
            </a:r>
          </a:p>
          <a:p>
            <a:pPr lvl="1"/>
            <a:r>
              <a:rPr lang="en-US" b="1" dirty="0"/>
              <a:t>Architecture variants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 scaling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Using and adapting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Biomedical and Clinical Domain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Risks of LLMs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Data, Privacy, and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DBB5-0B52-E672-0C5F-0AEF41C2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5046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3C4C-D836-4262-676D-9A6B4BE1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Transformer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5C469-6204-9797-37A5-70142F77B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Transformer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E3A6B-AE52-6D8D-1A65-29184F605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35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4C4F5-A50B-A2EE-4A92-6DAF0004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76" y="2933890"/>
            <a:ext cx="6795124" cy="34068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B26938-749D-9360-31A4-1DFD76779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70" y="1476635"/>
            <a:ext cx="3505200" cy="48641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86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752C-EAC4-7E38-8DFC-0FFF0EFF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masking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AD6B8-58D7-9F5F-355F-7A30D1B89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masking patterns and Transformer architecture variants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424E7-E1A2-F6CE-A95A-D13D452C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36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2CD35-CD62-E783-4DE8-CF8AFD8E2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70"/>
          <a:stretch/>
        </p:blipFill>
        <p:spPr>
          <a:xfrm>
            <a:off x="1181100" y="2068249"/>
            <a:ext cx="2565400" cy="2721501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B5478-9DCC-FCDE-8140-D6810C90E3C8}"/>
              </a:ext>
            </a:extLst>
          </p:cNvPr>
          <p:cNvSpPr txBox="1"/>
          <p:nvPr/>
        </p:nvSpPr>
        <p:spPr>
          <a:xfrm>
            <a:off x="908050" y="5186907"/>
            <a:ext cx="104457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Fully visible mask allows the self attention mechanism to attend to the full input</a:t>
            </a:r>
          </a:p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Translate English to German: That is good. Target: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Das is gut.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CE89C-520B-F5D0-4FAD-9A9A48A78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50"/>
          <a:stretch/>
        </p:blipFill>
        <p:spPr>
          <a:xfrm>
            <a:off x="6896100" y="1957820"/>
            <a:ext cx="2654300" cy="32860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042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752C-EAC4-7E38-8DFC-0FFF0EFF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masking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AD6B8-58D7-9F5F-355F-7A30D1B89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masking patterns and Transformer architecture variants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424E7-E1A2-F6CE-A95A-D13D452C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37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2CD35-CD62-E783-4DE8-CF8AFD8E2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410"/>
          <a:stretch/>
        </p:blipFill>
        <p:spPr>
          <a:xfrm>
            <a:off x="1181100" y="2068249"/>
            <a:ext cx="266700" cy="2721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1A8D0-E375-43C5-85A2-8A8079641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4" t="211" r="31966" b="-211"/>
          <a:stretch/>
        </p:blipFill>
        <p:spPr>
          <a:xfrm>
            <a:off x="1447800" y="2068247"/>
            <a:ext cx="2565400" cy="2721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B5478-9DCC-FCDE-8140-D6810C90E3C8}"/>
              </a:ext>
            </a:extLst>
          </p:cNvPr>
          <p:cNvSpPr txBox="1"/>
          <p:nvPr/>
        </p:nvSpPr>
        <p:spPr>
          <a:xfrm>
            <a:off x="908050" y="5186907"/>
            <a:ext cx="104457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causal mask doesn’t allow output elements to look into the future.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E537B-0790-0932-31CF-BC11870AA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3" r="33497"/>
          <a:stretch/>
        </p:blipFill>
        <p:spPr>
          <a:xfrm>
            <a:off x="7010400" y="1957820"/>
            <a:ext cx="2654300" cy="328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6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752C-EAC4-7E38-8DFC-0FFF0EFF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masking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AD6B8-58D7-9F5F-355F-7A30D1B89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masking patterns and transformer architecture variants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424E7-E1A2-F6CE-A95A-D13D452C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38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2CD35-CD62-E783-4DE8-CF8AFD8E2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410"/>
          <a:stretch/>
        </p:blipFill>
        <p:spPr>
          <a:xfrm>
            <a:off x="1181100" y="2068249"/>
            <a:ext cx="266700" cy="2721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541D7-371D-9CB0-D102-1CB735C0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83" r="-513"/>
          <a:stretch/>
        </p:blipFill>
        <p:spPr>
          <a:xfrm>
            <a:off x="1447800" y="2068248"/>
            <a:ext cx="2565400" cy="2721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B5478-9DCC-FCDE-8140-D6810C90E3C8}"/>
              </a:ext>
            </a:extLst>
          </p:cNvPr>
          <p:cNvSpPr txBox="1"/>
          <p:nvPr/>
        </p:nvSpPr>
        <p:spPr>
          <a:xfrm>
            <a:off x="908050" y="5186907"/>
            <a:ext cx="104457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Causal mask with prefix allows to fully-visible masking on a portion of input.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D60FB-CA37-2F26-1EE7-C6C035362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00" r="-2450"/>
          <a:stretch/>
        </p:blipFill>
        <p:spPr>
          <a:xfrm>
            <a:off x="7327900" y="1864876"/>
            <a:ext cx="2654300" cy="328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12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58FFC-6BFE-5374-7732-6965EFFBD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largest models always give the best performance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E5BB4-DAA6-E7BB-668B-97AD297DF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59"/>
            <a:ext cx="5257800" cy="51522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Pre-training and adaptation</a:t>
            </a:r>
          </a:p>
          <a:p>
            <a:endParaRPr lang="en-US" dirty="0"/>
          </a:p>
          <a:p>
            <a:r>
              <a:rPr lang="en-US" u="sng" dirty="0"/>
              <a:t>Pre-training</a:t>
            </a:r>
            <a:r>
              <a:rPr lang="en-US" dirty="0"/>
              <a:t>: </a:t>
            </a:r>
          </a:p>
          <a:p>
            <a:pPr lvl="1"/>
            <a:r>
              <a:rPr lang="en-US" sz="2600" dirty="0"/>
              <a:t>Trained on huge amounts of unlabeled text using “self-supervised” training objectives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u="sng" dirty="0"/>
              <a:t>Adaptation</a:t>
            </a:r>
            <a:r>
              <a:rPr lang="en-US" dirty="0"/>
              <a:t>:</a:t>
            </a:r>
          </a:p>
          <a:p>
            <a:pPr lvl="1"/>
            <a:r>
              <a:rPr lang="en-US" sz="2600" dirty="0"/>
              <a:t>How to use a pretrained model for your downstream task? </a:t>
            </a:r>
          </a:p>
          <a:p>
            <a:pPr lvl="1"/>
            <a:r>
              <a:rPr lang="en-US" sz="2600" dirty="0"/>
              <a:t>What types of NLP tasks (input and output formats)? </a:t>
            </a:r>
          </a:p>
          <a:p>
            <a:pPr lvl="1"/>
            <a:r>
              <a:rPr lang="en-US" sz="2600" dirty="0"/>
              <a:t>How many annotated examples do you have?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2C805-1ED5-DB0D-655E-5A499D1A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39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8A303-E612-BB98-C6C0-41685E2B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8322"/>
            <a:ext cx="6007100" cy="4818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414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D7-1C65-91EF-8193-89272204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380B-42C8-4B19-AEAF-B5FC9ADB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Language Modeling and Large Language Models </a:t>
            </a:r>
          </a:p>
          <a:p>
            <a:pPr lvl="1"/>
            <a:r>
              <a:rPr lang="en-US" dirty="0"/>
              <a:t>Model types and their variants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Deeper dive and dissecting LLMS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Architecture variants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Model scaling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Risks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Using and adapting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Biomedical and Clinical Domain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Risks of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Data, Privacy, and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DBB5-0B52-E672-0C5F-0AEF41C2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0927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D7-1C65-91EF-8193-89272204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380B-42C8-4B19-AEAF-B5FC9ADB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Language Modeling and Large Language Models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 types and their variants</a:t>
            </a:r>
          </a:p>
          <a:p>
            <a:r>
              <a:rPr lang="en-US" dirty="0"/>
              <a:t>Deeper dive and dissecting LLMS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Architecture variants</a:t>
            </a:r>
          </a:p>
          <a:p>
            <a:pPr lvl="1"/>
            <a:r>
              <a:rPr lang="en-US" b="1" dirty="0"/>
              <a:t>Model scaling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Using and adapting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Biomedical and Clinical Domain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Risks of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Data, Privacy, and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DBB5-0B52-E672-0C5F-0AEF41C2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331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F665-7175-67C0-DB81-5D2A9982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46F3-0870-9BCC-96AB-E6EACB293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6978"/>
            <a:ext cx="10515600" cy="5152204"/>
          </a:xfrm>
        </p:spPr>
        <p:txBody>
          <a:bodyPr>
            <a:normAutofit/>
          </a:bodyPr>
          <a:lstStyle/>
          <a:p>
            <a:r>
              <a:rPr lang="en-US" sz="2400" dirty="0"/>
              <a:t>More recent models: </a:t>
            </a:r>
            <a:r>
              <a:rPr lang="en-US" sz="2400" dirty="0" err="1"/>
              <a:t>PaLM</a:t>
            </a:r>
            <a:r>
              <a:rPr lang="en-US" sz="2400" dirty="0"/>
              <a:t> (540B), OPT (175B), BLOOM (176B), </a:t>
            </a:r>
            <a:r>
              <a:rPr lang="en-US" sz="2400" dirty="0" err="1"/>
              <a:t>ChatGPT</a:t>
            </a:r>
            <a:r>
              <a:rPr lang="en-US" sz="2400" dirty="0"/>
              <a:t> (178B)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5514-E003-D43D-75E9-9F462D4B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41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6C06-E957-0522-DDC5-5F73692DE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1" y="1528763"/>
            <a:ext cx="6311900" cy="4648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2022E-4016-118E-8DEC-6C7FD36A0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699" y="3890963"/>
            <a:ext cx="5435600" cy="2296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1764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8F79-1FE1-A50A-3FC7-A6A9A7C46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A6E0-FBA5-7AC1-8518-483745D9B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59"/>
            <a:ext cx="5108866" cy="519824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Two major types of models:</a:t>
            </a:r>
          </a:p>
          <a:p>
            <a:pPr lvl="1"/>
            <a:r>
              <a:rPr lang="en-US" sz="1800" dirty="0"/>
              <a:t>Medium-sized models: </a:t>
            </a:r>
          </a:p>
          <a:p>
            <a:pPr lvl="2"/>
            <a:r>
              <a:rPr lang="en-US" sz="1600" dirty="0"/>
              <a:t>BERT/</a:t>
            </a:r>
            <a:r>
              <a:rPr lang="en-US" sz="1600" dirty="0" err="1"/>
              <a:t>RoBERTa</a:t>
            </a:r>
            <a:r>
              <a:rPr lang="en-US" sz="1600" dirty="0"/>
              <a:t> models (100M or 300M)</a:t>
            </a:r>
          </a:p>
          <a:p>
            <a:pPr lvl="2"/>
            <a:r>
              <a:rPr lang="en-US" sz="1600" dirty="0"/>
              <a:t>T5 models (220M, 770M, 3B) </a:t>
            </a:r>
          </a:p>
          <a:p>
            <a:pPr lvl="1"/>
            <a:r>
              <a:rPr lang="en-US" sz="1800" dirty="0"/>
              <a:t>“Very” large LMs: </a:t>
            </a:r>
          </a:p>
          <a:p>
            <a:pPr lvl="2"/>
            <a:r>
              <a:rPr lang="en-US" sz="1600" dirty="0"/>
              <a:t>Models of 100+ billion parameters </a:t>
            </a:r>
          </a:p>
          <a:p>
            <a:pPr lvl="2"/>
            <a:endParaRPr lang="en-US" sz="1600" dirty="0"/>
          </a:p>
          <a:p>
            <a:r>
              <a:rPr lang="en-US" sz="2400" dirty="0"/>
              <a:t>Larger model sizes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larger compute</a:t>
            </a:r>
          </a:p>
          <a:p>
            <a:pPr lvl="1"/>
            <a:r>
              <a:rPr lang="en-US" sz="1800" dirty="0"/>
              <a:t>More expensive during inference </a:t>
            </a:r>
          </a:p>
          <a:p>
            <a:pPr lvl="1"/>
            <a:endParaRPr lang="en-US" sz="1800" dirty="0"/>
          </a:p>
          <a:p>
            <a:r>
              <a:rPr lang="en-US" sz="2400" dirty="0"/>
              <a:t>Ways to adapt LLMs</a:t>
            </a:r>
          </a:p>
          <a:p>
            <a:pPr lvl="1"/>
            <a:r>
              <a:rPr lang="en-US" sz="1800" dirty="0"/>
              <a:t>Fine-tuning, zero-shot/few-shot prompting, </a:t>
            </a:r>
          </a:p>
          <a:p>
            <a:pPr marL="457200" lvl="1" indent="0">
              <a:buNone/>
            </a:pPr>
            <a:r>
              <a:rPr lang="en-US" sz="1800" dirty="0"/>
              <a:t>     in-context learning… </a:t>
            </a:r>
          </a:p>
          <a:p>
            <a:pPr lvl="2"/>
            <a:endParaRPr lang="en-US" sz="1600" dirty="0"/>
          </a:p>
          <a:p>
            <a:r>
              <a:rPr lang="en-US" sz="2400" dirty="0"/>
              <a:t>Emergent properties arise from model scale </a:t>
            </a:r>
          </a:p>
          <a:p>
            <a:pPr lvl="2"/>
            <a:endParaRPr lang="en-US" sz="1600" dirty="0"/>
          </a:p>
          <a:p>
            <a:r>
              <a:rPr lang="en-US" sz="2400" dirty="0"/>
              <a:t>Trade-off between model size and corpus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EADDB-814E-E5C5-D797-E5665D79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42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BDCF3-B871-27EC-1D05-E568C3A64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066" y="1865140"/>
            <a:ext cx="6114467" cy="3522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61BFC-8468-9FA3-8F5A-034F4BF6E9AE}"/>
              </a:ext>
            </a:extLst>
          </p:cNvPr>
          <p:cNvSpPr txBox="1"/>
          <p:nvPr/>
        </p:nvSpPr>
        <p:spPr>
          <a:xfrm>
            <a:off x="5571833" y="1495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Wingdings" charset="2"/>
              <a:buNone/>
            </a:pPr>
            <a:r>
              <a:rPr lang="en-US" b="1" dirty="0"/>
              <a:t>Compute Size</a:t>
            </a:r>
          </a:p>
        </p:txBody>
      </p:sp>
    </p:spTree>
    <p:extLst>
      <p:ext uri="{BB962C8B-B14F-4D97-AF65-F5344CB8AC3E}">
        <p14:creationId xmlns:p14="http://schemas.microsoft.com/office/powerpoint/2010/main" val="3653381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D7-1C65-91EF-8193-89272204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380B-42C8-4B19-AEAF-B5FC9ADB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Language Modeling and Large Language Models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Model types and their variants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Deeper dive and dissecting LLMS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Architecture variants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Model scaling</a:t>
            </a:r>
          </a:p>
          <a:p>
            <a:r>
              <a:rPr lang="en-US" dirty="0"/>
              <a:t>Using and adapting LLMs</a:t>
            </a:r>
          </a:p>
          <a:p>
            <a:pPr lvl="1"/>
            <a:r>
              <a:rPr lang="en-US" b="1" dirty="0"/>
              <a:t>Biomedical and Clinical Domain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Evaluation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Risks of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Data, Privacy, and Bias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DBB5-0B52-E672-0C5F-0AEF41C2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203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EA22-40C0-E006-E1AA-7E040FE9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and Clinical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053C9-D781-78D5-24F2-B610E66E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Models have been adapted for Domain-specific Tasks</a:t>
            </a:r>
          </a:p>
          <a:p>
            <a:pPr lvl="1"/>
            <a:r>
              <a:rPr lang="en-US" dirty="0"/>
              <a:t>Pretrained on a huge corpus of data </a:t>
            </a:r>
          </a:p>
          <a:p>
            <a:pPr lvl="1"/>
            <a:r>
              <a:rPr lang="en-US" dirty="0"/>
              <a:t>Do not require annotations/supervision </a:t>
            </a:r>
          </a:p>
          <a:p>
            <a:pPr lvl="1"/>
            <a:r>
              <a:rPr lang="en-US" dirty="0"/>
              <a:t>More flexible with natural language queries </a:t>
            </a:r>
          </a:p>
          <a:p>
            <a:pPr lvl="1"/>
            <a:r>
              <a:rPr lang="en-US" dirty="0"/>
              <a:t>Used off-the-shelf</a:t>
            </a:r>
          </a:p>
          <a:p>
            <a:r>
              <a:rPr lang="en-US" dirty="0"/>
              <a:t>Biomedical and Clinical domain models</a:t>
            </a:r>
          </a:p>
          <a:p>
            <a:pPr lvl="1"/>
            <a:r>
              <a:rPr lang="en-US" dirty="0"/>
              <a:t>BERT-based models</a:t>
            </a:r>
          </a:p>
          <a:p>
            <a:pPr lvl="1"/>
            <a:r>
              <a:rPr lang="en-US" dirty="0"/>
              <a:t>GPT-based models</a:t>
            </a:r>
          </a:p>
          <a:p>
            <a:pPr lvl="1"/>
            <a:r>
              <a:rPr lang="en-US" dirty="0"/>
              <a:t>Other  LLMs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39E6F-A384-D0AB-E3DF-361DA70D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44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E9FB9-C61D-E74A-B5B3-E7C161A3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086" y="2570443"/>
            <a:ext cx="7353300" cy="3746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90CB7-F0EF-823F-BD05-F9411816A16F}"/>
              </a:ext>
            </a:extLst>
          </p:cNvPr>
          <p:cNvSpPr txBox="1"/>
          <p:nvPr/>
        </p:nvSpPr>
        <p:spPr>
          <a:xfrm>
            <a:off x="838200" y="6456922"/>
            <a:ext cx="712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/>
              <a:t>BioBERT</a:t>
            </a:r>
            <a:r>
              <a:rPr lang="en-US" i="1" dirty="0"/>
              <a:t> and Similar Approaches for Relation Extraction</a:t>
            </a:r>
            <a:r>
              <a:rPr lang="en-US" dirty="0"/>
              <a:t>, </a:t>
            </a:r>
            <a:r>
              <a:rPr lang="en-US" dirty="0" err="1"/>
              <a:t>Balu</a:t>
            </a:r>
            <a:r>
              <a:rPr lang="en-US" dirty="0"/>
              <a:t> </a:t>
            </a:r>
            <a:r>
              <a:rPr lang="en-US" dirty="0" err="1"/>
              <a:t>Bhasuran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2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D740-A67D-4ED6-1AD0-D49D3E4B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and Clinical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6656A-56F7-6586-FC46-55316C1B1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Bert-based Models</a:t>
            </a:r>
          </a:p>
          <a:p>
            <a:r>
              <a:rPr lang="en-US" b="1" dirty="0" err="1"/>
              <a:t>BioBERT</a:t>
            </a:r>
            <a:endParaRPr lang="en-US" b="1" dirty="0"/>
          </a:p>
          <a:p>
            <a:pPr lvl="1"/>
            <a:r>
              <a:rPr lang="en-US" dirty="0"/>
              <a:t>Fine-tuned on abstracts from PubMed and </a:t>
            </a:r>
            <a:r>
              <a:rPr lang="en-US" dirty="0" err="1"/>
              <a:t>PubMedCentral</a:t>
            </a:r>
            <a:endParaRPr lang="en-US" dirty="0"/>
          </a:p>
          <a:p>
            <a:r>
              <a:rPr lang="en-US" b="1" dirty="0" err="1"/>
              <a:t>PubMedBERT</a:t>
            </a:r>
            <a:r>
              <a:rPr lang="en-US" b="1" dirty="0"/>
              <a:t> </a:t>
            </a:r>
          </a:p>
          <a:p>
            <a:pPr lvl="1"/>
            <a:r>
              <a:rPr lang="en-US" b="0" i="0" dirty="0">
                <a:solidFill>
                  <a:srgbClr val="212529"/>
                </a:solidFill>
                <a:effectLst/>
              </a:rPr>
              <a:t>Pre-trained over 14M PubMed abstracts and full PubMed Central articles</a:t>
            </a:r>
            <a:endParaRPr lang="en-US" dirty="0"/>
          </a:p>
          <a:p>
            <a:r>
              <a:rPr lang="en-US" b="1" dirty="0"/>
              <a:t>DRAGON</a:t>
            </a:r>
          </a:p>
          <a:p>
            <a:pPr lvl="1"/>
            <a:r>
              <a:rPr lang="en-US" dirty="0">
                <a:solidFill>
                  <a:srgbClr val="13294E"/>
                </a:solidFill>
              </a:rPr>
              <a:t>P</a:t>
            </a:r>
            <a:r>
              <a:rPr lang="en-US" b="0" i="0" dirty="0">
                <a:solidFill>
                  <a:srgbClr val="13294E"/>
                </a:solidFill>
                <a:effectLst/>
              </a:rPr>
              <a:t>re-trained </a:t>
            </a:r>
            <a:r>
              <a:rPr lang="en-US" dirty="0">
                <a:solidFill>
                  <a:srgbClr val="13294E"/>
                </a:solidFill>
              </a:rPr>
              <a:t>on </a:t>
            </a:r>
            <a:r>
              <a:rPr lang="en-US" b="0" i="0" dirty="0">
                <a:solidFill>
                  <a:srgbClr val="13294E"/>
                </a:solidFill>
                <a:effectLst/>
              </a:rPr>
              <a:t>PubMed Abstracts and </a:t>
            </a:r>
            <a:r>
              <a:rPr lang="en-US" b="0" i="0" u="sng" dirty="0">
                <a:solidFill>
                  <a:srgbClr val="44C8E1"/>
                </a:solidFill>
                <a:effectLst/>
                <a:hlinkClick r:id="rId2"/>
              </a:rPr>
              <a:t>Unified Medical Language System</a:t>
            </a:r>
            <a:endParaRPr lang="en-US" dirty="0"/>
          </a:p>
          <a:p>
            <a:r>
              <a:rPr lang="en-US" b="1" dirty="0" err="1"/>
              <a:t>BioLinkBERT</a:t>
            </a:r>
            <a:endParaRPr lang="en-US" b="1" dirty="0"/>
          </a:p>
          <a:p>
            <a:pPr lvl="1"/>
            <a:r>
              <a:rPr lang="en-US" dirty="0"/>
              <a:t>Pre-trained on a Corpus of PubMed articles linked via citations/references</a:t>
            </a:r>
          </a:p>
          <a:p>
            <a:r>
              <a:rPr lang="en-US" b="1" dirty="0" err="1"/>
              <a:t>ClinicalBERT</a:t>
            </a:r>
            <a:endParaRPr lang="en-US" b="1" dirty="0"/>
          </a:p>
          <a:p>
            <a:pPr lvl="1"/>
            <a:r>
              <a:rPr lang="en-US" dirty="0"/>
              <a:t>Pre-trained on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patient clinical notes/EHR</a:t>
            </a:r>
            <a:endParaRPr lang="en-US" dirty="0"/>
          </a:p>
          <a:p>
            <a:r>
              <a:rPr lang="en-US" b="1" dirty="0"/>
              <a:t>Med-BERT </a:t>
            </a:r>
          </a:p>
          <a:p>
            <a:pPr lvl="1"/>
            <a:r>
              <a:rPr lang="en-US" dirty="0"/>
              <a:t>Pre-trained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contextualized embeddings for diagnosis codes (ICD-9, ICD-10)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6F5B2-6C62-7D52-04FB-4BB2C5ED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566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D740-A67D-4ED6-1AD0-D49D3E4B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and Clinical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6656A-56F7-6586-FC46-55316C1B1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4759"/>
            <a:ext cx="5537200" cy="51522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GPT-based Models</a:t>
            </a:r>
          </a:p>
          <a:p>
            <a:r>
              <a:rPr lang="en-US" b="1" dirty="0"/>
              <a:t>GPT-Neo/GPT-J</a:t>
            </a:r>
          </a:p>
          <a:p>
            <a:pPr lvl="1"/>
            <a:r>
              <a:rPr lang="en-US" dirty="0"/>
              <a:t>Trained on the 800GB Pile Dataset</a:t>
            </a:r>
          </a:p>
          <a:p>
            <a:pPr lvl="2"/>
            <a:r>
              <a:rPr lang="en-US" dirty="0"/>
              <a:t>PubMed Central: 3M docs (~90GB)</a:t>
            </a:r>
          </a:p>
          <a:p>
            <a:pPr lvl="2"/>
            <a:r>
              <a:rPr lang="en-US" dirty="0"/>
              <a:t>PubMed Abstracts: 15.5M docs (~19GB)</a:t>
            </a:r>
          </a:p>
          <a:p>
            <a:pPr lvl="1"/>
            <a:endParaRPr lang="en-US" b="1" dirty="0"/>
          </a:p>
          <a:p>
            <a:r>
              <a:rPr lang="en-US" b="1" dirty="0" err="1"/>
              <a:t>BioGPT</a:t>
            </a:r>
            <a:endParaRPr lang="en-US" b="1" dirty="0"/>
          </a:p>
          <a:p>
            <a:pPr lvl="1"/>
            <a:r>
              <a:rPr lang="en-US" dirty="0"/>
              <a:t>Trained on PubMed literature till 2021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 err="1"/>
              <a:t>BioMedLM</a:t>
            </a:r>
            <a:r>
              <a:rPr lang="en-US" b="1" dirty="0"/>
              <a:t> (</a:t>
            </a:r>
            <a:r>
              <a:rPr lang="en-US" b="1" dirty="0" err="1"/>
              <a:t>PubMedGPT</a:t>
            </a:r>
            <a:r>
              <a:rPr lang="en-US" b="1" dirty="0"/>
              <a:t>) </a:t>
            </a:r>
          </a:p>
          <a:p>
            <a:pPr lvl="1"/>
            <a:r>
              <a:rPr lang="en-US" dirty="0"/>
              <a:t>Trained on the PubMed articles from Pile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6F5B2-6C62-7D52-04FB-4BB2C5ED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46</a:t>
            </a:fld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F5C73-5F86-9F5F-CBC0-4145304F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510" y="2082800"/>
            <a:ext cx="5958490" cy="33575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8C620-B4B4-8CA1-4C7E-803FE4EBB669}"/>
              </a:ext>
            </a:extLst>
          </p:cNvPr>
          <p:cNvSpPr txBox="1"/>
          <p:nvPr/>
        </p:nvSpPr>
        <p:spPr>
          <a:xfrm>
            <a:off x="838200" y="6352147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Pile Datasheet: https://</a:t>
            </a:r>
            <a:r>
              <a:rPr lang="en-US" dirty="0" err="1"/>
              <a:t>arxiv.org</a:t>
            </a:r>
            <a:r>
              <a:rPr lang="en-US" dirty="0"/>
              <a:t>/pdf/2201.07311.pdf</a:t>
            </a:r>
          </a:p>
        </p:txBody>
      </p:sp>
    </p:spTree>
    <p:extLst>
      <p:ext uri="{BB962C8B-B14F-4D97-AF65-F5344CB8AC3E}">
        <p14:creationId xmlns:p14="http://schemas.microsoft.com/office/powerpoint/2010/main" val="609878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D052-1D48-C80B-4353-7AE7DC81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and Clinical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26211-C2E0-26A2-FC34-B30885743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47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0A5284-4C23-5B74-6AE6-02BBCE4EE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Other LLMs</a:t>
            </a:r>
          </a:p>
          <a:p>
            <a:r>
              <a:rPr lang="en-US" b="1" dirty="0"/>
              <a:t>Galactica</a:t>
            </a:r>
          </a:p>
          <a:p>
            <a:pPr lvl="1"/>
            <a:r>
              <a:rPr lang="en-US" dirty="0"/>
              <a:t>Facebook’s 120B parameter model trained on papers, reference material, encyclopedias and other scientific sources</a:t>
            </a:r>
          </a:p>
          <a:p>
            <a:pPr lvl="1"/>
            <a:endParaRPr lang="en-US" dirty="0"/>
          </a:p>
          <a:p>
            <a:r>
              <a:rPr lang="en-US" b="1" dirty="0" err="1"/>
              <a:t>BioMegatron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Larger BERT-based model trained on PubMed Abstract and PubMed Central</a:t>
            </a:r>
          </a:p>
          <a:p>
            <a:pPr lvl="1"/>
            <a:endParaRPr lang="en-US" dirty="0"/>
          </a:p>
          <a:p>
            <a:r>
              <a:rPr lang="en-US" b="1" dirty="0" err="1"/>
              <a:t>GatorTron</a:t>
            </a:r>
            <a:endParaRPr lang="en-US" b="1" dirty="0"/>
          </a:p>
          <a:p>
            <a:pPr lvl="1"/>
            <a:r>
              <a:rPr lang="en-US" b="0" i="0" dirty="0">
                <a:effectLst/>
              </a:rPr>
              <a:t>BERT-based model trained from scratch on more than 29M Clinical Notes, PubMed articles, Wikipedia</a:t>
            </a:r>
          </a:p>
          <a:p>
            <a:pPr lvl="1"/>
            <a:endParaRPr lang="en-US" dirty="0"/>
          </a:p>
          <a:p>
            <a:r>
              <a:rPr lang="en-US" b="1" dirty="0" err="1"/>
              <a:t>MedPaLM</a:t>
            </a:r>
            <a:endParaRPr lang="en-US" b="1" dirty="0"/>
          </a:p>
          <a:p>
            <a:pPr lvl="1"/>
            <a:r>
              <a:rPr lang="en-US" dirty="0"/>
              <a:t> Medical Question-Answering model based on Google’s 540B </a:t>
            </a:r>
            <a:r>
              <a:rPr lang="en-US" dirty="0" err="1"/>
              <a:t>PaLM</a:t>
            </a:r>
            <a:r>
              <a:rPr lang="en-US" dirty="0"/>
              <a:t> model </a:t>
            </a:r>
          </a:p>
        </p:txBody>
      </p:sp>
    </p:spTree>
    <p:extLst>
      <p:ext uri="{BB962C8B-B14F-4D97-AF65-F5344CB8AC3E}">
        <p14:creationId xmlns:p14="http://schemas.microsoft.com/office/powerpoint/2010/main" val="1735988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9C96-100E-9BFD-6D64-30A49C65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Biomedical and Clinical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8E159-9629-0823-A2F8-F5EEE831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48</a:t>
            </a:fld>
            <a:endParaRPr lang="en-CA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5DAC3FA-36C6-7AF6-DE90-32F135C296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675786"/>
              </p:ext>
            </p:extLst>
          </p:nvPr>
        </p:nvGraphicFramePr>
        <p:xfrm>
          <a:off x="838200" y="1098187"/>
          <a:ext cx="10515600" cy="526923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1500">
                  <a:extLst>
                    <a:ext uri="{9D8B030D-6E8A-4147-A177-3AD203B41FA5}">
                      <a16:colId xmlns:a16="http://schemas.microsoft.com/office/drawing/2014/main" val="1050598606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240228282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1803258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3615947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556934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97479015"/>
                    </a:ext>
                  </a:extLst>
                </a:gridCol>
              </a:tblGrid>
              <a:tr h="5088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Class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Scale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Bi-Directional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</a:rPr>
                        <a:t>Extra Data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Lowercased tokenizer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471715"/>
                  </a:ext>
                </a:extLst>
              </a:tr>
              <a:tr h="297960">
                <a:tc rowSpan="4"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BERT-Based Models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effectLst/>
                        </a:rPr>
                        <a:t>BioBERT</a:t>
                      </a:r>
                      <a:endParaRPr lang="en-US" sz="1600" b="1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340M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912737063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 err="1">
                          <a:effectLst/>
                        </a:rPr>
                        <a:t>PubMedBERT</a:t>
                      </a:r>
                      <a:endParaRPr lang="en-US" sz="1600" b="1" u="sng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600" u="sng" dirty="0">
                          <a:effectLst/>
                        </a:rPr>
                        <a:t>300M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1952531875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>
                          <a:effectLst/>
                        </a:rPr>
                        <a:t>DRAGON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600" u="sng" dirty="0">
                          <a:effectLst/>
                        </a:rPr>
                        <a:t>360M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1946336945"/>
                  </a:ext>
                </a:extLst>
              </a:tr>
              <a:tr h="374904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effectLst/>
                        </a:rPr>
                        <a:t>BioLinkBERT</a:t>
                      </a:r>
                      <a:endParaRPr lang="en-US" sz="1600" b="1" dirty="0">
                        <a:effectLst/>
                      </a:endParaRP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340M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021987"/>
                  </a:ext>
                </a:extLst>
              </a:tr>
              <a:tr h="297960">
                <a:tc rowSpan="4"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GPT-Based Models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GPT Neo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2.7B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0805163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GPT J 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6B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4014149384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effectLst/>
                        </a:rPr>
                        <a:t>BioGPT</a:t>
                      </a:r>
                      <a:endParaRPr lang="en-US" sz="1600" b="1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1.5B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2922381721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effectLst/>
                        </a:rPr>
                        <a:t>PubMedGPT</a:t>
                      </a:r>
                      <a:r>
                        <a:rPr lang="en-US" sz="1600" b="1" dirty="0">
                          <a:effectLst/>
                        </a:rPr>
                        <a:t>/</a:t>
                      </a:r>
                      <a:r>
                        <a:rPr lang="en-US" sz="1600" b="1" dirty="0" err="1">
                          <a:effectLst/>
                        </a:rPr>
                        <a:t>BioMedLM</a:t>
                      </a:r>
                      <a:endParaRPr lang="en-US" sz="1600" b="1" dirty="0">
                        <a:effectLst/>
                      </a:endParaRP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2.7B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720368"/>
                  </a:ext>
                </a:extLst>
              </a:tr>
              <a:tr h="297960">
                <a:tc rowSpan="4">
                  <a:txBody>
                    <a:bodyPr/>
                    <a:lstStyle/>
                    <a:p>
                      <a:r>
                        <a:rPr lang="en-US" sz="1600" b="1" dirty="0">
                          <a:effectLst/>
                        </a:rPr>
                        <a:t>Other LLMs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>
                          <a:effectLst/>
                        </a:rPr>
                        <a:t>Galactica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sng" dirty="0">
                          <a:effectLst/>
                        </a:rPr>
                        <a:t>120B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2553299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effectLst/>
                        </a:rPr>
                        <a:t>BioMegaTron</a:t>
                      </a:r>
                      <a:endParaRPr lang="en-US" sz="1600" b="1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1.2B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2638528172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effectLst/>
                        </a:rPr>
                        <a:t>GatorTron</a:t>
                      </a:r>
                      <a:endParaRPr lang="en-US" sz="1600" b="1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8.9B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3349420915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sng" dirty="0" err="1">
                          <a:effectLst/>
                        </a:rPr>
                        <a:t>MedPaLM</a:t>
                      </a:r>
                      <a:endParaRPr lang="en-US" sz="1600" b="1" u="sng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600" u="sng" dirty="0">
                          <a:effectLst/>
                        </a:rPr>
                        <a:t>540B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1703528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646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D7-1C65-91EF-8193-89272204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380B-42C8-4B19-AEAF-B5FC9ADB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Language Modeling and Large Language Models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Model types and their variants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Deeper dive and dissecting LLMS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Architecture variants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Model scaling</a:t>
            </a:r>
          </a:p>
          <a:p>
            <a:r>
              <a:rPr lang="en-US" dirty="0"/>
              <a:t>Using and adapting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Biomedical and Clinical Domain</a:t>
            </a:r>
          </a:p>
          <a:p>
            <a:pPr lvl="1"/>
            <a:r>
              <a:rPr lang="en-US" b="1" dirty="0"/>
              <a:t>Evaluation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Risks of LLMs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Data, Privacy, and Bias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DBB5-0B52-E672-0C5F-0AEF41C2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176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BB0E-4169-526B-81EF-18ABB48F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Natural Language Processing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94BE8-7026-1F85-35DA-5D8221E06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5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E7DB448-7E7A-36EA-B360-D9F17EC1094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22" y="4727048"/>
            <a:ext cx="12155216" cy="45719"/>
          </a:xfrm>
          <a:custGeom>
            <a:avLst/>
            <a:gdLst>
              <a:gd name="T0" fmla="*/ 51 w 17022"/>
              <a:gd name="T1" fmla="*/ 0 h 103"/>
              <a:gd name="T2" fmla="*/ 16970 w 17022"/>
              <a:gd name="T3" fmla="*/ 0 h 103"/>
              <a:gd name="T4" fmla="*/ 16970 w 17022"/>
              <a:gd name="T5" fmla="*/ 0 h 103"/>
              <a:gd name="T6" fmla="*/ 17021 w 17022"/>
              <a:gd name="T7" fmla="*/ 51 h 103"/>
              <a:gd name="T8" fmla="*/ 17021 w 17022"/>
              <a:gd name="T9" fmla="*/ 51 h 103"/>
              <a:gd name="T10" fmla="*/ 16970 w 17022"/>
              <a:gd name="T11" fmla="*/ 102 h 103"/>
              <a:gd name="T12" fmla="*/ 51 w 17022"/>
              <a:gd name="T13" fmla="*/ 102 h 103"/>
              <a:gd name="T14" fmla="*/ 51 w 17022"/>
              <a:gd name="T15" fmla="*/ 102 h 103"/>
              <a:gd name="T16" fmla="*/ 0 w 17022"/>
              <a:gd name="T17" fmla="*/ 51 h 103"/>
              <a:gd name="T18" fmla="*/ 0 w 17022"/>
              <a:gd name="T19" fmla="*/ 51 h 103"/>
              <a:gd name="T20" fmla="*/ 51 w 17022"/>
              <a:gd name="T21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022" h="103">
                <a:moveTo>
                  <a:pt x="51" y="0"/>
                </a:moveTo>
                <a:lnTo>
                  <a:pt x="16970" y="0"/>
                </a:lnTo>
                <a:lnTo>
                  <a:pt x="16970" y="0"/>
                </a:lnTo>
                <a:cubicBezTo>
                  <a:pt x="16998" y="0"/>
                  <a:pt x="17021" y="23"/>
                  <a:pt x="17021" y="51"/>
                </a:cubicBezTo>
                <a:lnTo>
                  <a:pt x="17021" y="51"/>
                </a:lnTo>
                <a:cubicBezTo>
                  <a:pt x="17021" y="79"/>
                  <a:pt x="16998" y="102"/>
                  <a:pt x="16970" y="102"/>
                </a:cubicBezTo>
                <a:lnTo>
                  <a:pt x="51" y="102"/>
                </a:lnTo>
                <a:lnTo>
                  <a:pt x="51" y="102"/>
                </a:lnTo>
                <a:cubicBezTo>
                  <a:pt x="23" y="102"/>
                  <a:pt x="0" y="79"/>
                  <a:pt x="0" y="51"/>
                </a:cubicBezTo>
                <a:lnTo>
                  <a:pt x="0" y="51"/>
                </a:lnTo>
                <a:cubicBezTo>
                  <a:pt x="0" y="23"/>
                  <a:pt x="23" y="0"/>
                  <a:pt x="5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DF9C8C-83CD-1F14-C192-B16E9AAA2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403" y="2156433"/>
            <a:ext cx="1079497" cy="1079495"/>
          </a:xfrm>
          <a:custGeom>
            <a:avLst/>
            <a:gdLst>
              <a:gd name="T0" fmla="*/ 866 w 1733"/>
              <a:gd name="T1" fmla="*/ 0 h 1734"/>
              <a:gd name="T2" fmla="*/ 866 w 1733"/>
              <a:gd name="T3" fmla="*/ 0 h 1734"/>
              <a:gd name="T4" fmla="*/ 1732 w 1733"/>
              <a:gd name="T5" fmla="*/ 867 h 1734"/>
              <a:gd name="T6" fmla="*/ 1732 w 1733"/>
              <a:gd name="T7" fmla="*/ 867 h 1734"/>
              <a:gd name="T8" fmla="*/ 866 w 1733"/>
              <a:gd name="T9" fmla="*/ 1733 h 1734"/>
              <a:gd name="T10" fmla="*/ 866 w 1733"/>
              <a:gd name="T11" fmla="*/ 1733 h 1734"/>
              <a:gd name="T12" fmla="*/ 0 w 1733"/>
              <a:gd name="T13" fmla="*/ 867 h 1734"/>
              <a:gd name="T14" fmla="*/ 0 w 1733"/>
              <a:gd name="T15" fmla="*/ 867 h 1734"/>
              <a:gd name="T16" fmla="*/ 866 w 1733"/>
              <a:gd name="T17" fmla="*/ 0 h 1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33" h="1734">
                <a:moveTo>
                  <a:pt x="866" y="0"/>
                </a:moveTo>
                <a:lnTo>
                  <a:pt x="866" y="0"/>
                </a:lnTo>
                <a:cubicBezTo>
                  <a:pt x="1344" y="0"/>
                  <a:pt x="1732" y="388"/>
                  <a:pt x="1732" y="867"/>
                </a:cubicBezTo>
                <a:lnTo>
                  <a:pt x="1732" y="867"/>
                </a:lnTo>
                <a:cubicBezTo>
                  <a:pt x="1732" y="1345"/>
                  <a:pt x="1344" y="1733"/>
                  <a:pt x="866" y="1733"/>
                </a:cubicBezTo>
                <a:lnTo>
                  <a:pt x="866" y="1733"/>
                </a:lnTo>
                <a:cubicBezTo>
                  <a:pt x="388" y="1733"/>
                  <a:pt x="0" y="1345"/>
                  <a:pt x="0" y="867"/>
                </a:cubicBezTo>
                <a:lnTo>
                  <a:pt x="0" y="867"/>
                </a:lnTo>
                <a:cubicBezTo>
                  <a:pt x="0" y="388"/>
                  <a:pt x="388" y="0"/>
                  <a:pt x="86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0DA85E9-08C9-2595-CF42-DF67EA455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19" y="2315748"/>
            <a:ext cx="763613" cy="763613"/>
          </a:xfrm>
          <a:custGeom>
            <a:avLst/>
            <a:gdLst>
              <a:gd name="T0" fmla="*/ 611 w 1224"/>
              <a:gd name="T1" fmla="*/ 0 h 1224"/>
              <a:gd name="T2" fmla="*/ 611 w 1224"/>
              <a:gd name="T3" fmla="*/ 0 h 1224"/>
              <a:gd name="T4" fmla="*/ 1223 w 1224"/>
              <a:gd name="T5" fmla="*/ 612 h 1224"/>
              <a:gd name="T6" fmla="*/ 1223 w 1224"/>
              <a:gd name="T7" fmla="*/ 612 h 1224"/>
              <a:gd name="T8" fmla="*/ 611 w 1224"/>
              <a:gd name="T9" fmla="*/ 1223 h 1224"/>
              <a:gd name="T10" fmla="*/ 611 w 1224"/>
              <a:gd name="T11" fmla="*/ 1223 h 1224"/>
              <a:gd name="T12" fmla="*/ 0 w 1224"/>
              <a:gd name="T13" fmla="*/ 612 h 1224"/>
              <a:gd name="T14" fmla="*/ 0 w 1224"/>
              <a:gd name="T15" fmla="*/ 612 h 1224"/>
              <a:gd name="T16" fmla="*/ 611 w 1224"/>
              <a:gd name="T17" fmla="*/ 0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4" h="1224">
                <a:moveTo>
                  <a:pt x="611" y="0"/>
                </a:moveTo>
                <a:lnTo>
                  <a:pt x="611" y="0"/>
                </a:lnTo>
                <a:cubicBezTo>
                  <a:pt x="949" y="0"/>
                  <a:pt x="1223" y="274"/>
                  <a:pt x="1223" y="612"/>
                </a:cubicBezTo>
                <a:lnTo>
                  <a:pt x="1223" y="612"/>
                </a:lnTo>
                <a:cubicBezTo>
                  <a:pt x="1223" y="949"/>
                  <a:pt x="949" y="1223"/>
                  <a:pt x="611" y="1223"/>
                </a:cubicBezTo>
                <a:lnTo>
                  <a:pt x="611" y="1223"/>
                </a:lnTo>
                <a:cubicBezTo>
                  <a:pt x="273" y="1223"/>
                  <a:pt x="0" y="949"/>
                  <a:pt x="0" y="612"/>
                </a:cubicBezTo>
                <a:lnTo>
                  <a:pt x="0" y="612"/>
                </a:lnTo>
                <a:cubicBezTo>
                  <a:pt x="0" y="274"/>
                  <a:pt x="273" y="0"/>
                  <a:pt x="611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8" name="Freeform 72">
            <a:extLst>
              <a:ext uri="{FF2B5EF4-FFF2-40B4-BE49-F238E27FC236}">
                <a16:creationId xmlns:a16="http://schemas.microsoft.com/office/drawing/2014/main" id="{828E18DC-E548-D9C6-CD9C-E54E8238B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551" y="3128803"/>
            <a:ext cx="32962" cy="1675554"/>
          </a:xfrm>
          <a:custGeom>
            <a:avLst/>
            <a:gdLst>
              <a:gd name="T0" fmla="*/ 25 w 52"/>
              <a:gd name="T1" fmla="*/ 2689 h 2690"/>
              <a:gd name="T2" fmla="*/ 25 w 52"/>
              <a:gd name="T3" fmla="*/ 2689 h 2690"/>
              <a:gd name="T4" fmla="*/ 0 w 52"/>
              <a:gd name="T5" fmla="*/ 2664 h 2690"/>
              <a:gd name="T6" fmla="*/ 0 w 52"/>
              <a:gd name="T7" fmla="*/ 25 h 2690"/>
              <a:gd name="T8" fmla="*/ 0 w 52"/>
              <a:gd name="T9" fmla="*/ 25 h 2690"/>
              <a:gd name="T10" fmla="*/ 25 w 52"/>
              <a:gd name="T11" fmla="*/ 0 h 2690"/>
              <a:gd name="T12" fmla="*/ 25 w 52"/>
              <a:gd name="T13" fmla="*/ 0 h 2690"/>
              <a:gd name="T14" fmla="*/ 51 w 52"/>
              <a:gd name="T15" fmla="*/ 25 h 2690"/>
              <a:gd name="T16" fmla="*/ 51 w 52"/>
              <a:gd name="T17" fmla="*/ 2664 h 2690"/>
              <a:gd name="T18" fmla="*/ 51 w 52"/>
              <a:gd name="T19" fmla="*/ 2664 h 2690"/>
              <a:gd name="T20" fmla="*/ 25 w 52"/>
              <a:gd name="T21" fmla="*/ 2689 h 2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" h="2690">
                <a:moveTo>
                  <a:pt x="25" y="2689"/>
                </a:moveTo>
                <a:lnTo>
                  <a:pt x="25" y="2689"/>
                </a:lnTo>
                <a:cubicBezTo>
                  <a:pt x="11" y="2689"/>
                  <a:pt x="0" y="2678"/>
                  <a:pt x="0" y="2664"/>
                </a:cubicBezTo>
                <a:lnTo>
                  <a:pt x="0" y="25"/>
                </a:lnTo>
                <a:lnTo>
                  <a:pt x="0" y="25"/>
                </a:lnTo>
                <a:cubicBezTo>
                  <a:pt x="0" y="11"/>
                  <a:pt x="11" y="0"/>
                  <a:pt x="25" y="0"/>
                </a:cubicBezTo>
                <a:lnTo>
                  <a:pt x="25" y="0"/>
                </a:lnTo>
                <a:cubicBezTo>
                  <a:pt x="39" y="0"/>
                  <a:pt x="51" y="11"/>
                  <a:pt x="51" y="25"/>
                </a:cubicBezTo>
                <a:lnTo>
                  <a:pt x="51" y="2664"/>
                </a:lnTo>
                <a:lnTo>
                  <a:pt x="51" y="2664"/>
                </a:lnTo>
                <a:cubicBezTo>
                  <a:pt x="51" y="2678"/>
                  <a:pt x="39" y="2689"/>
                  <a:pt x="25" y="268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9" name="Freeform 73">
            <a:extLst>
              <a:ext uri="{FF2B5EF4-FFF2-40B4-BE49-F238E27FC236}">
                <a16:creationId xmlns:a16="http://schemas.microsoft.com/office/drawing/2014/main" id="{60D8C2ED-67D2-3C09-8215-B32B1E263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894" y="4710965"/>
            <a:ext cx="192277" cy="189529"/>
          </a:xfrm>
          <a:custGeom>
            <a:avLst/>
            <a:gdLst>
              <a:gd name="T0" fmla="*/ 153 w 307"/>
              <a:gd name="T1" fmla="*/ 0 h 306"/>
              <a:gd name="T2" fmla="*/ 153 w 307"/>
              <a:gd name="T3" fmla="*/ 0 h 306"/>
              <a:gd name="T4" fmla="*/ 306 w 307"/>
              <a:gd name="T5" fmla="*/ 152 h 306"/>
              <a:gd name="T6" fmla="*/ 306 w 307"/>
              <a:gd name="T7" fmla="*/ 152 h 306"/>
              <a:gd name="T8" fmla="*/ 153 w 307"/>
              <a:gd name="T9" fmla="*/ 305 h 306"/>
              <a:gd name="T10" fmla="*/ 153 w 307"/>
              <a:gd name="T11" fmla="*/ 305 h 306"/>
              <a:gd name="T12" fmla="*/ 0 w 307"/>
              <a:gd name="T13" fmla="*/ 152 h 306"/>
              <a:gd name="T14" fmla="*/ 0 w 307"/>
              <a:gd name="T15" fmla="*/ 152 h 306"/>
              <a:gd name="T16" fmla="*/ 153 w 307"/>
              <a:gd name="T17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7" h="306">
                <a:moveTo>
                  <a:pt x="153" y="0"/>
                </a:moveTo>
                <a:lnTo>
                  <a:pt x="153" y="0"/>
                </a:lnTo>
                <a:cubicBezTo>
                  <a:pt x="237" y="0"/>
                  <a:pt x="306" y="68"/>
                  <a:pt x="306" y="152"/>
                </a:cubicBezTo>
                <a:lnTo>
                  <a:pt x="306" y="152"/>
                </a:lnTo>
                <a:cubicBezTo>
                  <a:pt x="306" y="237"/>
                  <a:pt x="237" y="305"/>
                  <a:pt x="153" y="305"/>
                </a:cubicBezTo>
                <a:lnTo>
                  <a:pt x="153" y="305"/>
                </a:lnTo>
                <a:cubicBezTo>
                  <a:pt x="68" y="305"/>
                  <a:pt x="0" y="237"/>
                  <a:pt x="0" y="152"/>
                </a:cubicBezTo>
                <a:lnTo>
                  <a:pt x="0" y="152"/>
                </a:lnTo>
                <a:cubicBezTo>
                  <a:pt x="0" y="68"/>
                  <a:pt x="68" y="0"/>
                  <a:pt x="153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0" name="Freeform 79">
            <a:extLst>
              <a:ext uri="{FF2B5EF4-FFF2-40B4-BE49-F238E27FC236}">
                <a16:creationId xmlns:a16="http://schemas.microsoft.com/office/drawing/2014/main" id="{98444C15-10FA-ACF5-0B86-D79D6D8C8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7590" y="3235926"/>
            <a:ext cx="1079497" cy="1079497"/>
          </a:xfrm>
          <a:custGeom>
            <a:avLst/>
            <a:gdLst>
              <a:gd name="T0" fmla="*/ 867 w 1734"/>
              <a:gd name="T1" fmla="*/ 0 h 1733"/>
              <a:gd name="T2" fmla="*/ 867 w 1734"/>
              <a:gd name="T3" fmla="*/ 0 h 1733"/>
              <a:gd name="T4" fmla="*/ 1733 w 1734"/>
              <a:gd name="T5" fmla="*/ 865 h 1733"/>
              <a:gd name="T6" fmla="*/ 1733 w 1734"/>
              <a:gd name="T7" fmla="*/ 865 h 1733"/>
              <a:gd name="T8" fmla="*/ 867 w 1734"/>
              <a:gd name="T9" fmla="*/ 1732 h 1733"/>
              <a:gd name="T10" fmla="*/ 867 w 1734"/>
              <a:gd name="T11" fmla="*/ 1732 h 1733"/>
              <a:gd name="T12" fmla="*/ 0 w 1734"/>
              <a:gd name="T13" fmla="*/ 865 h 1733"/>
              <a:gd name="T14" fmla="*/ 0 w 1734"/>
              <a:gd name="T15" fmla="*/ 865 h 1733"/>
              <a:gd name="T16" fmla="*/ 867 w 1734"/>
              <a:gd name="T17" fmla="*/ 0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34" h="1733">
                <a:moveTo>
                  <a:pt x="867" y="0"/>
                </a:moveTo>
                <a:lnTo>
                  <a:pt x="867" y="0"/>
                </a:lnTo>
                <a:cubicBezTo>
                  <a:pt x="1345" y="0"/>
                  <a:pt x="1733" y="387"/>
                  <a:pt x="1733" y="865"/>
                </a:cubicBezTo>
                <a:lnTo>
                  <a:pt x="1733" y="865"/>
                </a:lnTo>
                <a:cubicBezTo>
                  <a:pt x="1733" y="1344"/>
                  <a:pt x="1345" y="1732"/>
                  <a:pt x="867" y="1732"/>
                </a:cubicBezTo>
                <a:lnTo>
                  <a:pt x="867" y="1732"/>
                </a:lnTo>
                <a:cubicBezTo>
                  <a:pt x="388" y="1732"/>
                  <a:pt x="0" y="1344"/>
                  <a:pt x="0" y="865"/>
                </a:cubicBezTo>
                <a:lnTo>
                  <a:pt x="0" y="865"/>
                </a:lnTo>
                <a:cubicBezTo>
                  <a:pt x="0" y="387"/>
                  <a:pt x="388" y="0"/>
                  <a:pt x="867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1" name="Freeform 80">
            <a:extLst>
              <a:ext uri="{FF2B5EF4-FFF2-40B4-BE49-F238E27FC236}">
                <a16:creationId xmlns:a16="http://schemas.microsoft.com/office/drawing/2014/main" id="{D57A1878-6D39-EC0C-BE9B-1D067A74A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6907" y="3395243"/>
            <a:ext cx="763613" cy="763613"/>
          </a:xfrm>
          <a:custGeom>
            <a:avLst/>
            <a:gdLst>
              <a:gd name="T0" fmla="*/ 612 w 1224"/>
              <a:gd name="T1" fmla="*/ 0 h 1224"/>
              <a:gd name="T2" fmla="*/ 612 w 1224"/>
              <a:gd name="T3" fmla="*/ 0 h 1224"/>
              <a:gd name="T4" fmla="*/ 1223 w 1224"/>
              <a:gd name="T5" fmla="*/ 611 h 1224"/>
              <a:gd name="T6" fmla="*/ 1223 w 1224"/>
              <a:gd name="T7" fmla="*/ 611 h 1224"/>
              <a:gd name="T8" fmla="*/ 612 w 1224"/>
              <a:gd name="T9" fmla="*/ 1223 h 1224"/>
              <a:gd name="T10" fmla="*/ 612 w 1224"/>
              <a:gd name="T11" fmla="*/ 1223 h 1224"/>
              <a:gd name="T12" fmla="*/ 0 w 1224"/>
              <a:gd name="T13" fmla="*/ 611 h 1224"/>
              <a:gd name="T14" fmla="*/ 0 w 1224"/>
              <a:gd name="T15" fmla="*/ 611 h 1224"/>
              <a:gd name="T16" fmla="*/ 612 w 1224"/>
              <a:gd name="T17" fmla="*/ 0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4" h="1224">
                <a:moveTo>
                  <a:pt x="612" y="0"/>
                </a:moveTo>
                <a:lnTo>
                  <a:pt x="612" y="0"/>
                </a:lnTo>
                <a:cubicBezTo>
                  <a:pt x="949" y="0"/>
                  <a:pt x="1223" y="274"/>
                  <a:pt x="1223" y="611"/>
                </a:cubicBezTo>
                <a:lnTo>
                  <a:pt x="1223" y="611"/>
                </a:lnTo>
                <a:cubicBezTo>
                  <a:pt x="1223" y="949"/>
                  <a:pt x="949" y="1223"/>
                  <a:pt x="612" y="1223"/>
                </a:cubicBezTo>
                <a:lnTo>
                  <a:pt x="612" y="1223"/>
                </a:lnTo>
                <a:cubicBezTo>
                  <a:pt x="273" y="1223"/>
                  <a:pt x="0" y="949"/>
                  <a:pt x="0" y="611"/>
                </a:cubicBezTo>
                <a:lnTo>
                  <a:pt x="0" y="611"/>
                </a:lnTo>
                <a:cubicBezTo>
                  <a:pt x="0" y="274"/>
                  <a:pt x="273" y="0"/>
                  <a:pt x="61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6D6A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2" name="Freeform 147">
            <a:extLst>
              <a:ext uri="{FF2B5EF4-FFF2-40B4-BE49-F238E27FC236}">
                <a16:creationId xmlns:a16="http://schemas.microsoft.com/office/drawing/2014/main" id="{5450C94F-55DB-028B-9D1B-07D196360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6738" y="4200057"/>
            <a:ext cx="32962" cy="604298"/>
          </a:xfrm>
          <a:custGeom>
            <a:avLst/>
            <a:gdLst>
              <a:gd name="T0" fmla="*/ 25 w 52"/>
              <a:gd name="T1" fmla="*/ 967 h 968"/>
              <a:gd name="T2" fmla="*/ 25 w 52"/>
              <a:gd name="T3" fmla="*/ 967 h 968"/>
              <a:gd name="T4" fmla="*/ 0 w 52"/>
              <a:gd name="T5" fmla="*/ 942 h 968"/>
              <a:gd name="T6" fmla="*/ 0 w 52"/>
              <a:gd name="T7" fmla="*/ 24 h 968"/>
              <a:gd name="T8" fmla="*/ 0 w 52"/>
              <a:gd name="T9" fmla="*/ 24 h 968"/>
              <a:gd name="T10" fmla="*/ 25 w 52"/>
              <a:gd name="T11" fmla="*/ 0 h 968"/>
              <a:gd name="T12" fmla="*/ 25 w 52"/>
              <a:gd name="T13" fmla="*/ 0 h 968"/>
              <a:gd name="T14" fmla="*/ 51 w 52"/>
              <a:gd name="T15" fmla="*/ 24 h 968"/>
              <a:gd name="T16" fmla="*/ 51 w 52"/>
              <a:gd name="T17" fmla="*/ 942 h 968"/>
              <a:gd name="T18" fmla="*/ 51 w 52"/>
              <a:gd name="T19" fmla="*/ 942 h 968"/>
              <a:gd name="T20" fmla="*/ 25 w 52"/>
              <a:gd name="T21" fmla="*/ 967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" h="968">
                <a:moveTo>
                  <a:pt x="25" y="967"/>
                </a:moveTo>
                <a:lnTo>
                  <a:pt x="25" y="967"/>
                </a:lnTo>
                <a:cubicBezTo>
                  <a:pt x="11" y="967"/>
                  <a:pt x="0" y="956"/>
                  <a:pt x="0" y="942"/>
                </a:cubicBezTo>
                <a:lnTo>
                  <a:pt x="0" y="24"/>
                </a:lnTo>
                <a:lnTo>
                  <a:pt x="0" y="24"/>
                </a:lnTo>
                <a:cubicBezTo>
                  <a:pt x="0" y="11"/>
                  <a:pt x="11" y="0"/>
                  <a:pt x="25" y="0"/>
                </a:cubicBezTo>
                <a:lnTo>
                  <a:pt x="25" y="0"/>
                </a:lnTo>
                <a:cubicBezTo>
                  <a:pt x="39" y="0"/>
                  <a:pt x="51" y="11"/>
                  <a:pt x="51" y="24"/>
                </a:cubicBezTo>
                <a:lnTo>
                  <a:pt x="51" y="942"/>
                </a:lnTo>
                <a:lnTo>
                  <a:pt x="51" y="942"/>
                </a:lnTo>
                <a:cubicBezTo>
                  <a:pt x="51" y="956"/>
                  <a:pt x="39" y="967"/>
                  <a:pt x="25" y="967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3" name="Freeform 148">
            <a:extLst>
              <a:ext uri="{FF2B5EF4-FFF2-40B4-BE49-F238E27FC236}">
                <a16:creationId xmlns:a16="http://schemas.microsoft.com/office/drawing/2014/main" id="{4B024876-A9A4-92CF-ADD8-200519C84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080" y="4708216"/>
            <a:ext cx="197771" cy="197770"/>
          </a:xfrm>
          <a:custGeom>
            <a:avLst/>
            <a:gdLst>
              <a:gd name="T0" fmla="*/ 157 w 317"/>
              <a:gd name="T1" fmla="*/ 0 h 317"/>
              <a:gd name="T2" fmla="*/ 157 w 317"/>
              <a:gd name="T3" fmla="*/ 0 h 317"/>
              <a:gd name="T4" fmla="*/ 316 w 317"/>
              <a:gd name="T5" fmla="*/ 157 h 317"/>
              <a:gd name="T6" fmla="*/ 316 w 317"/>
              <a:gd name="T7" fmla="*/ 157 h 317"/>
              <a:gd name="T8" fmla="*/ 157 w 317"/>
              <a:gd name="T9" fmla="*/ 316 h 317"/>
              <a:gd name="T10" fmla="*/ 157 w 317"/>
              <a:gd name="T11" fmla="*/ 316 h 317"/>
              <a:gd name="T12" fmla="*/ 0 w 317"/>
              <a:gd name="T13" fmla="*/ 157 h 317"/>
              <a:gd name="T14" fmla="*/ 0 w 317"/>
              <a:gd name="T15" fmla="*/ 157 h 317"/>
              <a:gd name="T16" fmla="*/ 157 w 317"/>
              <a:gd name="T17" fmla="*/ 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7" h="317">
                <a:moveTo>
                  <a:pt x="157" y="0"/>
                </a:moveTo>
                <a:lnTo>
                  <a:pt x="157" y="0"/>
                </a:lnTo>
                <a:cubicBezTo>
                  <a:pt x="245" y="0"/>
                  <a:pt x="316" y="71"/>
                  <a:pt x="316" y="157"/>
                </a:cubicBezTo>
                <a:lnTo>
                  <a:pt x="316" y="157"/>
                </a:lnTo>
                <a:cubicBezTo>
                  <a:pt x="316" y="245"/>
                  <a:pt x="245" y="316"/>
                  <a:pt x="157" y="316"/>
                </a:cubicBezTo>
                <a:lnTo>
                  <a:pt x="157" y="316"/>
                </a:lnTo>
                <a:cubicBezTo>
                  <a:pt x="70" y="316"/>
                  <a:pt x="0" y="245"/>
                  <a:pt x="0" y="157"/>
                </a:cubicBezTo>
                <a:lnTo>
                  <a:pt x="0" y="157"/>
                </a:lnTo>
                <a:cubicBezTo>
                  <a:pt x="0" y="71"/>
                  <a:pt x="70" y="0"/>
                  <a:pt x="157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4" name="Freeform 153">
            <a:extLst>
              <a:ext uri="{FF2B5EF4-FFF2-40B4-BE49-F238E27FC236}">
                <a16:creationId xmlns:a16="http://schemas.microsoft.com/office/drawing/2014/main" id="{F46EB753-AA01-B9A9-548E-86D8343D3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1947" y="2156433"/>
            <a:ext cx="1079496" cy="1079495"/>
          </a:xfrm>
          <a:custGeom>
            <a:avLst/>
            <a:gdLst>
              <a:gd name="T0" fmla="*/ 866 w 1734"/>
              <a:gd name="T1" fmla="*/ 0 h 1734"/>
              <a:gd name="T2" fmla="*/ 866 w 1734"/>
              <a:gd name="T3" fmla="*/ 0 h 1734"/>
              <a:gd name="T4" fmla="*/ 1733 w 1734"/>
              <a:gd name="T5" fmla="*/ 867 h 1734"/>
              <a:gd name="T6" fmla="*/ 1733 w 1734"/>
              <a:gd name="T7" fmla="*/ 867 h 1734"/>
              <a:gd name="T8" fmla="*/ 866 w 1734"/>
              <a:gd name="T9" fmla="*/ 1733 h 1734"/>
              <a:gd name="T10" fmla="*/ 866 w 1734"/>
              <a:gd name="T11" fmla="*/ 1733 h 1734"/>
              <a:gd name="T12" fmla="*/ 0 w 1734"/>
              <a:gd name="T13" fmla="*/ 867 h 1734"/>
              <a:gd name="T14" fmla="*/ 0 w 1734"/>
              <a:gd name="T15" fmla="*/ 867 h 1734"/>
              <a:gd name="T16" fmla="*/ 866 w 1734"/>
              <a:gd name="T17" fmla="*/ 0 h 1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34" h="1734">
                <a:moveTo>
                  <a:pt x="866" y="0"/>
                </a:moveTo>
                <a:lnTo>
                  <a:pt x="866" y="0"/>
                </a:lnTo>
                <a:cubicBezTo>
                  <a:pt x="1345" y="0"/>
                  <a:pt x="1733" y="388"/>
                  <a:pt x="1733" y="867"/>
                </a:cubicBezTo>
                <a:lnTo>
                  <a:pt x="1733" y="867"/>
                </a:lnTo>
                <a:cubicBezTo>
                  <a:pt x="1733" y="1345"/>
                  <a:pt x="1345" y="1733"/>
                  <a:pt x="866" y="1733"/>
                </a:cubicBezTo>
                <a:lnTo>
                  <a:pt x="866" y="1733"/>
                </a:lnTo>
                <a:cubicBezTo>
                  <a:pt x="388" y="1733"/>
                  <a:pt x="0" y="1345"/>
                  <a:pt x="0" y="867"/>
                </a:cubicBezTo>
                <a:lnTo>
                  <a:pt x="0" y="867"/>
                </a:lnTo>
                <a:cubicBezTo>
                  <a:pt x="0" y="388"/>
                  <a:pt x="388" y="0"/>
                  <a:pt x="866" y="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b="1" dirty="0">
              <a:latin typeface="Lato Light" panose="020F0502020204030203" pitchFamily="34" charset="0"/>
            </a:endParaRPr>
          </a:p>
        </p:txBody>
      </p:sp>
      <p:sp>
        <p:nvSpPr>
          <p:cNvPr id="15" name="Freeform 154">
            <a:extLst>
              <a:ext uri="{FF2B5EF4-FFF2-40B4-BE49-F238E27FC236}">
                <a16:creationId xmlns:a16="http://schemas.microsoft.com/office/drawing/2014/main" id="{5ABEAB63-7864-1295-CA9F-D61E39FBF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8515" y="2315748"/>
            <a:ext cx="763613" cy="763613"/>
          </a:xfrm>
          <a:custGeom>
            <a:avLst/>
            <a:gdLst>
              <a:gd name="T0" fmla="*/ 612 w 1224"/>
              <a:gd name="T1" fmla="*/ 0 h 1224"/>
              <a:gd name="T2" fmla="*/ 612 w 1224"/>
              <a:gd name="T3" fmla="*/ 0 h 1224"/>
              <a:gd name="T4" fmla="*/ 1223 w 1224"/>
              <a:gd name="T5" fmla="*/ 612 h 1224"/>
              <a:gd name="T6" fmla="*/ 1223 w 1224"/>
              <a:gd name="T7" fmla="*/ 612 h 1224"/>
              <a:gd name="T8" fmla="*/ 612 w 1224"/>
              <a:gd name="T9" fmla="*/ 1223 h 1224"/>
              <a:gd name="T10" fmla="*/ 612 w 1224"/>
              <a:gd name="T11" fmla="*/ 1223 h 1224"/>
              <a:gd name="T12" fmla="*/ 0 w 1224"/>
              <a:gd name="T13" fmla="*/ 612 h 1224"/>
              <a:gd name="T14" fmla="*/ 0 w 1224"/>
              <a:gd name="T15" fmla="*/ 612 h 1224"/>
              <a:gd name="T16" fmla="*/ 612 w 1224"/>
              <a:gd name="T17" fmla="*/ 0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4" h="1224">
                <a:moveTo>
                  <a:pt x="612" y="0"/>
                </a:moveTo>
                <a:lnTo>
                  <a:pt x="612" y="0"/>
                </a:lnTo>
                <a:cubicBezTo>
                  <a:pt x="950" y="0"/>
                  <a:pt x="1223" y="274"/>
                  <a:pt x="1223" y="612"/>
                </a:cubicBezTo>
                <a:lnTo>
                  <a:pt x="1223" y="612"/>
                </a:lnTo>
                <a:cubicBezTo>
                  <a:pt x="1223" y="949"/>
                  <a:pt x="950" y="1223"/>
                  <a:pt x="612" y="1223"/>
                </a:cubicBezTo>
                <a:lnTo>
                  <a:pt x="612" y="1223"/>
                </a:lnTo>
                <a:cubicBezTo>
                  <a:pt x="274" y="1223"/>
                  <a:pt x="0" y="949"/>
                  <a:pt x="0" y="612"/>
                </a:cubicBezTo>
                <a:lnTo>
                  <a:pt x="0" y="612"/>
                </a:lnTo>
                <a:cubicBezTo>
                  <a:pt x="0" y="274"/>
                  <a:pt x="274" y="0"/>
                  <a:pt x="61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6D6A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6" name="Freeform 216">
            <a:extLst>
              <a:ext uri="{FF2B5EF4-FFF2-40B4-BE49-F238E27FC236}">
                <a16:creationId xmlns:a16="http://schemas.microsoft.com/office/drawing/2014/main" id="{687000E4-A2D4-96B7-702B-59A0E9C52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092" y="3128803"/>
            <a:ext cx="32962" cy="1675554"/>
          </a:xfrm>
          <a:custGeom>
            <a:avLst/>
            <a:gdLst>
              <a:gd name="T0" fmla="*/ 26 w 53"/>
              <a:gd name="T1" fmla="*/ 2689 h 2690"/>
              <a:gd name="T2" fmla="*/ 26 w 53"/>
              <a:gd name="T3" fmla="*/ 2689 h 2690"/>
              <a:gd name="T4" fmla="*/ 0 w 53"/>
              <a:gd name="T5" fmla="*/ 2664 h 2690"/>
              <a:gd name="T6" fmla="*/ 0 w 53"/>
              <a:gd name="T7" fmla="*/ 25 h 2690"/>
              <a:gd name="T8" fmla="*/ 0 w 53"/>
              <a:gd name="T9" fmla="*/ 25 h 2690"/>
              <a:gd name="T10" fmla="*/ 26 w 53"/>
              <a:gd name="T11" fmla="*/ 0 h 2690"/>
              <a:gd name="T12" fmla="*/ 26 w 53"/>
              <a:gd name="T13" fmla="*/ 0 h 2690"/>
              <a:gd name="T14" fmla="*/ 52 w 53"/>
              <a:gd name="T15" fmla="*/ 25 h 2690"/>
              <a:gd name="T16" fmla="*/ 52 w 53"/>
              <a:gd name="T17" fmla="*/ 2664 h 2690"/>
              <a:gd name="T18" fmla="*/ 52 w 53"/>
              <a:gd name="T19" fmla="*/ 2664 h 2690"/>
              <a:gd name="T20" fmla="*/ 26 w 53"/>
              <a:gd name="T21" fmla="*/ 2689 h 2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2690">
                <a:moveTo>
                  <a:pt x="26" y="2689"/>
                </a:moveTo>
                <a:lnTo>
                  <a:pt x="26" y="2689"/>
                </a:lnTo>
                <a:cubicBezTo>
                  <a:pt x="12" y="2689"/>
                  <a:pt x="0" y="2678"/>
                  <a:pt x="0" y="2664"/>
                </a:cubicBezTo>
                <a:lnTo>
                  <a:pt x="0" y="25"/>
                </a:lnTo>
                <a:lnTo>
                  <a:pt x="0" y="25"/>
                </a:lnTo>
                <a:cubicBezTo>
                  <a:pt x="0" y="11"/>
                  <a:pt x="12" y="0"/>
                  <a:pt x="26" y="0"/>
                </a:cubicBezTo>
                <a:lnTo>
                  <a:pt x="26" y="0"/>
                </a:lnTo>
                <a:cubicBezTo>
                  <a:pt x="40" y="0"/>
                  <a:pt x="52" y="11"/>
                  <a:pt x="52" y="25"/>
                </a:cubicBezTo>
                <a:lnTo>
                  <a:pt x="52" y="2664"/>
                </a:lnTo>
                <a:lnTo>
                  <a:pt x="52" y="2664"/>
                </a:lnTo>
                <a:cubicBezTo>
                  <a:pt x="52" y="2678"/>
                  <a:pt x="40" y="2689"/>
                  <a:pt x="26" y="2689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b="1" dirty="0">
              <a:latin typeface="Lato Light" panose="020F0502020204030203" pitchFamily="34" charset="0"/>
            </a:endParaRPr>
          </a:p>
        </p:txBody>
      </p:sp>
      <p:sp>
        <p:nvSpPr>
          <p:cNvPr id="17" name="Freeform 217">
            <a:extLst>
              <a:ext uri="{FF2B5EF4-FFF2-40B4-BE49-F238E27FC236}">
                <a16:creationId xmlns:a16="http://schemas.microsoft.com/office/drawing/2014/main" id="{4E8B816C-676D-C95A-E818-1403080A7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437" y="4710965"/>
            <a:ext cx="192277" cy="189529"/>
          </a:xfrm>
          <a:custGeom>
            <a:avLst/>
            <a:gdLst>
              <a:gd name="T0" fmla="*/ 153 w 307"/>
              <a:gd name="T1" fmla="*/ 0 h 306"/>
              <a:gd name="T2" fmla="*/ 153 w 307"/>
              <a:gd name="T3" fmla="*/ 0 h 306"/>
              <a:gd name="T4" fmla="*/ 306 w 307"/>
              <a:gd name="T5" fmla="*/ 152 h 306"/>
              <a:gd name="T6" fmla="*/ 306 w 307"/>
              <a:gd name="T7" fmla="*/ 152 h 306"/>
              <a:gd name="T8" fmla="*/ 153 w 307"/>
              <a:gd name="T9" fmla="*/ 305 h 306"/>
              <a:gd name="T10" fmla="*/ 153 w 307"/>
              <a:gd name="T11" fmla="*/ 305 h 306"/>
              <a:gd name="T12" fmla="*/ 0 w 307"/>
              <a:gd name="T13" fmla="*/ 152 h 306"/>
              <a:gd name="T14" fmla="*/ 0 w 307"/>
              <a:gd name="T15" fmla="*/ 152 h 306"/>
              <a:gd name="T16" fmla="*/ 153 w 307"/>
              <a:gd name="T17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7" h="306">
                <a:moveTo>
                  <a:pt x="153" y="0"/>
                </a:moveTo>
                <a:lnTo>
                  <a:pt x="153" y="0"/>
                </a:lnTo>
                <a:cubicBezTo>
                  <a:pt x="238" y="0"/>
                  <a:pt x="306" y="68"/>
                  <a:pt x="306" y="152"/>
                </a:cubicBezTo>
                <a:lnTo>
                  <a:pt x="306" y="152"/>
                </a:lnTo>
                <a:cubicBezTo>
                  <a:pt x="306" y="237"/>
                  <a:pt x="238" y="305"/>
                  <a:pt x="153" y="305"/>
                </a:cubicBezTo>
                <a:lnTo>
                  <a:pt x="153" y="305"/>
                </a:lnTo>
                <a:cubicBezTo>
                  <a:pt x="68" y="305"/>
                  <a:pt x="0" y="237"/>
                  <a:pt x="0" y="152"/>
                </a:cubicBezTo>
                <a:lnTo>
                  <a:pt x="0" y="152"/>
                </a:lnTo>
                <a:cubicBezTo>
                  <a:pt x="0" y="68"/>
                  <a:pt x="68" y="0"/>
                  <a:pt x="153" y="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8" name="Freeform 223">
            <a:extLst>
              <a:ext uri="{FF2B5EF4-FFF2-40B4-BE49-F238E27FC236}">
                <a16:creationId xmlns:a16="http://schemas.microsoft.com/office/drawing/2014/main" id="{4562BDA1-2842-C4CF-FC05-6459F9CAD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394" y="3235926"/>
            <a:ext cx="1079496" cy="1079497"/>
          </a:xfrm>
          <a:custGeom>
            <a:avLst/>
            <a:gdLst>
              <a:gd name="T0" fmla="*/ 866 w 1733"/>
              <a:gd name="T1" fmla="*/ 0 h 1733"/>
              <a:gd name="T2" fmla="*/ 866 w 1733"/>
              <a:gd name="T3" fmla="*/ 0 h 1733"/>
              <a:gd name="T4" fmla="*/ 1732 w 1733"/>
              <a:gd name="T5" fmla="*/ 865 h 1733"/>
              <a:gd name="T6" fmla="*/ 1732 w 1733"/>
              <a:gd name="T7" fmla="*/ 865 h 1733"/>
              <a:gd name="T8" fmla="*/ 866 w 1733"/>
              <a:gd name="T9" fmla="*/ 1732 h 1733"/>
              <a:gd name="T10" fmla="*/ 866 w 1733"/>
              <a:gd name="T11" fmla="*/ 1732 h 1733"/>
              <a:gd name="T12" fmla="*/ 0 w 1733"/>
              <a:gd name="T13" fmla="*/ 865 h 1733"/>
              <a:gd name="T14" fmla="*/ 0 w 1733"/>
              <a:gd name="T15" fmla="*/ 865 h 1733"/>
              <a:gd name="T16" fmla="*/ 866 w 1733"/>
              <a:gd name="T17" fmla="*/ 0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33" h="1733">
                <a:moveTo>
                  <a:pt x="866" y="0"/>
                </a:moveTo>
                <a:lnTo>
                  <a:pt x="866" y="0"/>
                </a:lnTo>
                <a:cubicBezTo>
                  <a:pt x="1344" y="0"/>
                  <a:pt x="1732" y="387"/>
                  <a:pt x="1732" y="865"/>
                </a:cubicBezTo>
                <a:lnTo>
                  <a:pt x="1732" y="865"/>
                </a:lnTo>
                <a:cubicBezTo>
                  <a:pt x="1732" y="1344"/>
                  <a:pt x="1344" y="1732"/>
                  <a:pt x="866" y="1732"/>
                </a:cubicBezTo>
                <a:lnTo>
                  <a:pt x="866" y="1732"/>
                </a:lnTo>
                <a:cubicBezTo>
                  <a:pt x="387" y="1732"/>
                  <a:pt x="0" y="1344"/>
                  <a:pt x="0" y="865"/>
                </a:cubicBezTo>
                <a:lnTo>
                  <a:pt x="0" y="865"/>
                </a:lnTo>
                <a:cubicBezTo>
                  <a:pt x="0" y="387"/>
                  <a:pt x="387" y="0"/>
                  <a:pt x="866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118AB2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9" name="Freeform 224">
            <a:extLst>
              <a:ext uri="{FF2B5EF4-FFF2-40B4-BE49-F238E27FC236}">
                <a16:creationId xmlns:a16="http://schemas.microsoft.com/office/drawing/2014/main" id="{A3224107-2D0C-8970-FB0D-E617F7827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961" y="3395243"/>
            <a:ext cx="763613" cy="763613"/>
          </a:xfrm>
          <a:custGeom>
            <a:avLst/>
            <a:gdLst>
              <a:gd name="T0" fmla="*/ 612 w 1224"/>
              <a:gd name="T1" fmla="*/ 0 h 1224"/>
              <a:gd name="T2" fmla="*/ 612 w 1224"/>
              <a:gd name="T3" fmla="*/ 0 h 1224"/>
              <a:gd name="T4" fmla="*/ 1223 w 1224"/>
              <a:gd name="T5" fmla="*/ 611 h 1224"/>
              <a:gd name="T6" fmla="*/ 1223 w 1224"/>
              <a:gd name="T7" fmla="*/ 611 h 1224"/>
              <a:gd name="T8" fmla="*/ 612 w 1224"/>
              <a:gd name="T9" fmla="*/ 1223 h 1224"/>
              <a:gd name="T10" fmla="*/ 612 w 1224"/>
              <a:gd name="T11" fmla="*/ 1223 h 1224"/>
              <a:gd name="T12" fmla="*/ 0 w 1224"/>
              <a:gd name="T13" fmla="*/ 611 h 1224"/>
              <a:gd name="T14" fmla="*/ 0 w 1224"/>
              <a:gd name="T15" fmla="*/ 611 h 1224"/>
              <a:gd name="T16" fmla="*/ 612 w 1224"/>
              <a:gd name="T17" fmla="*/ 0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4" h="1224">
                <a:moveTo>
                  <a:pt x="612" y="0"/>
                </a:moveTo>
                <a:lnTo>
                  <a:pt x="612" y="0"/>
                </a:lnTo>
                <a:cubicBezTo>
                  <a:pt x="950" y="0"/>
                  <a:pt x="1223" y="274"/>
                  <a:pt x="1223" y="611"/>
                </a:cubicBezTo>
                <a:lnTo>
                  <a:pt x="1223" y="611"/>
                </a:lnTo>
                <a:cubicBezTo>
                  <a:pt x="1223" y="949"/>
                  <a:pt x="950" y="1223"/>
                  <a:pt x="612" y="1223"/>
                </a:cubicBezTo>
                <a:lnTo>
                  <a:pt x="612" y="1223"/>
                </a:lnTo>
                <a:cubicBezTo>
                  <a:pt x="274" y="1223"/>
                  <a:pt x="0" y="949"/>
                  <a:pt x="0" y="611"/>
                </a:cubicBezTo>
                <a:lnTo>
                  <a:pt x="0" y="611"/>
                </a:lnTo>
                <a:cubicBezTo>
                  <a:pt x="0" y="274"/>
                  <a:pt x="274" y="0"/>
                  <a:pt x="61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118AB2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0" name="Freeform 285">
            <a:extLst>
              <a:ext uri="{FF2B5EF4-FFF2-40B4-BE49-F238E27FC236}">
                <a16:creationId xmlns:a16="http://schemas.microsoft.com/office/drawing/2014/main" id="{AF4BC026-525D-6FD5-FE99-A2AF869B3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538" y="4200057"/>
            <a:ext cx="32962" cy="604298"/>
          </a:xfrm>
          <a:custGeom>
            <a:avLst/>
            <a:gdLst>
              <a:gd name="T0" fmla="*/ 26 w 52"/>
              <a:gd name="T1" fmla="*/ 967 h 968"/>
              <a:gd name="T2" fmla="*/ 26 w 52"/>
              <a:gd name="T3" fmla="*/ 967 h 968"/>
              <a:gd name="T4" fmla="*/ 0 w 52"/>
              <a:gd name="T5" fmla="*/ 942 h 968"/>
              <a:gd name="T6" fmla="*/ 0 w 52"/>
              <a:gd name="T7" fmla="*/ 24 h 968"/>
              <a:gd name="T8" fmla="*/ 0 w 52"/>
              <a:gd name="T9" fmla="*/ 24 h 968"/>
              <a:gd name="T10" fmla="*/ 26 w 52"/>
              <a:gd name="T11" fmla="*/ 0 h 968"/>
              <a:gd name="T12" fmla="*/ 26 w 52"/>
              <a:gd name="T13" fmla="*/ 0 h 968"/>
              <a:gd name="T14" fmla="*/ 51 w 52"/>
              <a:gd name="T15" fmla="*/ 24 h 968"/>
              <a:gd name="T16" fmla="*/ 51 w 52"/>
              <a:gd name="T17" fmla="*/ 942 h 968"/>
              <a:gd name="T18" fmla="*/ 51 w 52"/>
              <a:gd name="T19" fmla="*/ 942 h 968"/>
              <a:gd name="T20" fmla="*/ 26 w 52"/>
              <a:gd name="T21" fmla="*/ 967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" h="968">
                <a:moveTo>
                  <a:pt x="26" y="967"/>
                </a:moveTo>
                <a:lnTo>
                  <a:pt x="26" y="967"/>
                </a:lnTo>
                <a:cubicBezTo>
                  <a:pt x="11" y="967"/>
                  <a:pt x="0" y="956"/>
                  <a:pt x="0" y="942"/>
                </a:cubicBezTo>
                <a:lnTo>
                  <a:pt x="0" y="24"/>
                </a:lnTo>
                <a:lnTo>
                  <a:pt x="0" y="24"/>
                </a:lnTo>
                <a:cubicBezTo>
                  <a:pt x="0" y="11"/>
                  <a:pt x="11" y="0"/>
                  <a:pt x="26" y="0"/>
                </a:cubicBezTo>
                <a:lnTo>
                  <a:pt x="26" y="0"/>
                </a:lnTo>
                <a:cubicBezTo>
                  <a:pt x="40" y="0"/>
                  <a:pt x="51" y="11"/>
                  <a:pt x="51" y="24"/>
                </a:cubicBezTo>
                <a:lnTo>
                  <a:pt x="51" y="942"/>
                </a:lnTo>
                <a:lnTo>
                  <a:pt x="51" y="942"/>
                </a:lnTo>
                <a:cubicBezTo>
                  <a:pt x="51" y="956"/>
                  <a:pt x="40" y="967"/>
                  <a:pt x="26" y="967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118AB2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1" name="Freeform 286">
            <a:extLst>
              <a:ext uri="{FF2B5EF4-FFF2-40B4-BE49-F238E27FC236}">
                <a16:creationId xmlns:a16="http://schemas.microsoft.com/office/drawing/2014/main" id="{B89CDE93-8E4D-C611-5682-F60E781F2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7883" y="4710965"/>
            <a:ext cx="189529" cy="189529"/>
          </a:xfrm>
          <a:custGeom>
            <a:avLst/>
            <a:gdLst>
              <a:gd name="T0" fmla="*/ 153 w 306"/>
              <a:gd name="T1" fmla="*/ 0 h 306"/>
              <a:gd name="T2" fmla="*/ 153 w 306"/>
              <a:gd name="T3" fmla="*/ 0 h 306"/>
              <a:gd name="T4" fmla="*/ 305 w 306"/>
              <a:gd name="T5" fmla="*/ 152 h 306"/>
              <a:gd name="T6" fmla="*/ 305 w 306"/>
              <a:gd name="T7" fmla="*/ 152 h 306"/>
              <a:gd name="T8" fmla="*/ 153 w 306"/>
              <a:gd name="T9" fmla="*/ 305 h 306"/>
              <a:gd name="T10" fmla="*/ 153 w 306"/>
              <a:gd name="T11" fmla="*/ 305 h 306"/>
              <a:gd name="T12" fmla="*/ 0 w 306"/>
              <a:gd name="T13" fmla="*/ 152 h 306"/>
              <a:gd name="T14" fmla="*/ 0 w 306"/>
              <a:gd name="T15" fmla="*/ 152 h 306"/>
              <a:gd name="T16" fmla="*/ 153 w 306"/>
              <a:gd name="T17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6" h="306">
                <a:moveTo>
                  <a:pt x="153" y="0"/>
                </a:moveTo>
                <a:lnTo>
                  <a:pt x="153" y="0"/>
                </a:lnTo>
                <a:cubicBezTo>
                  <a:pt x="237" y="0"/>
                  <a:pt x="305" y="68"/>
                  <a:pt x="305" y="152"/>
                </a:cubicBezTo>
                <a:lnTo>
                  <a:pt x="305" y="152"/>
                </a:lnTo>
                <a:cubicBezTo>
                  <a:pt x="305" y="237"/>
                  <a:pt x="237" y="305"/>
                  <a:pt x="153" y="305"/>
                </a:cubicBezTo>
                <a:lnTo>
                  <a:pt x="153" y="305"/>
                </a:lnTo>
                <a:cubicBezTo>
                  <a:pt x="68" y="305"/>
                  <a:pt x="0" y="237"/>
                  <a:pt x="0" y="152"/>
                </a:cubicBezTo>
                <a:lnTo>
                  <a:pt x="0" y="152"/>
                </a:lnTo>
                <a:cubicBezTo>
                  <a:pt x="0" y="68"/>
                  <a:pt x="68" y="0"/>
                  <a:pt x="153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118AB2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2" name="Freeform 153">
            <a:extLst>
              <a:ext uri="{FF2B5EF4-FFF2-40B4-BE49-F238E27FC236}">
                <a16:creationId xmlns:a16="http://schemas.microsoft.com/office/drawing/2014/main" id="{167CE30B-EEDD-9F41-759A-BA8AFB87B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778" y="2156433"/>
            <a:ext cx="1079496" cy="1079495"/>
          </a:xfrm>
          <a:custGeom>
            <a:avLst/>
            <a:gdLst>
              <a:gd name="T0" fmla="*/ 866 w 1734"/>
              <a:gd name="T1" fmla="*/ 0 h 1734"/>
              <a:gd name="T2" fmla="*/ 866 w 1734"/>
              <a:gd name="T3" fmla="*/ 0 h 1734"/>
              <a:gd name="T4" fmla="*/ 1733 w 1734"/>
              <a:gd name="T5" fmla="*/ 867 h 1734"/>
              <a:gd name="T6" fmla="*/ 1733 w 1734"/>
              <a:gd name="T7" fmla="*/ 867 h 1734"/>
              <a:gd name="T8" fmla="*/ 866 w 1734"/>
              <a:gd name="T9" fmla="*/ 1733 h 1734"/>
              <a:gd name="T10" fmla="*/ 866 w 1734"/>
              <a:gd name="T11" fmla="*/ 1733 h 1734"/>
              <a:gd name="T12" fmla="*/ 0 w 1734"/>
              <a:gd name="T13" fmla="*/ 867 h 1734"/>
              <a:gd name="T14" fmla="*/ 0 w 1734"/>
              <a:gd name="T15" fmla="*/ 867 h 1734"/>
              <a:gd name="T16" fmla="*/ 866 w 1734"/>
              <a:gd name="T17" fmla="*/ 0 h 1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34" h="1734">
                <a:moveTo>
                  <a:pt x="866" y="0"/>
                </a:moveTo>
                <a:lnTo>
                  <a:pt x="866" y="0"/>
                </a:lnTo>
                <a:cubicBezTo>
                  <a:pt x="1345" y="0"/>
                  <a:pt x="1733" y="388"/>
                  <a:pt x="1733" y="867"/>
                </a:cubicBezTo>
                <a:lnTo>
                  <a:pt x="1733" y="867"/>
                </a:lnTo>
                <a:cubicBezTo>
                  <a:pt x="1733" y="1345"/>
                  <a:pt x="1345" y="1733"/>
                  <a:pt x="866" y="1733"/>
                </a:cubicBezTo>
                <a:lnTo>
                  <a:pt x="866" y="1733"/>
                </a:lnTo>
                <a:cubicBezTo>
                  <a:pt x="388" y="1733"/>
                  <a:pt x="0" y="1345"/>
                  <a:pt x="0" y="867"/>
                </a:cubicBezTo>
                <a:lnTo>
                  <a:pt x="0" y="867"/>
                </a:lnTo>
                <a:cubicBezTo>
                  <a:pt x="0" y="388"/>
                  <a:pt x="388" y="0"/>
                  <a:pt x="866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6D6A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3" name="Freeform 154">
            <a:extLst>
              <a:ext uri="{FF2B5EF4-FFF2-40B4-BE49-F238E27FC236}">
                <a16:creationId xmlns:a16="http://schemas.microsoft.com/office/drawing/2014/main" id="{741DA7CB-620E-F662-6CC1-3B65BE747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1345" y="2315748"/>
            <a:ext cx="763613" cy="763613"/>
          </a:xfrm>
          <a:custGeom>
            <a:avLst/>
            <a:gdLst>
              <a:gd name="T0" fmla="*/ 612 w 1224"/>
              <a:gd name="T1" fmla="*/ 0 h 1224"/>
              <a:gd name="T2" fmla="*/ 612 w 1224"/>
              <a:gd name="T3" fmla="*/ 0 h 1224"/>
              <a:gd name="T4" fmla="*/ 1223 w 1224"/>
              <a:gd name="T5" fmla="*/ 612 h 1224"/>
              <a:gd name="T6" fmla="*/ 1223 w 1224"/>
              <a:gd name="T7" fmla="*/ 612 h 1224"/>
              <a:gd name="T8" fmla="*/ 612 w 1224"/>
              <a:gd name="T9" fmla="*/ 1223 h 1224"/>
              <a:gd name="T10" fmla="*/ 612 w 1224"/>
              <a:gd name="T11" fmla="*/ 1223 h 1224"/>
              <a:gd name="T12" fmla="*/ 0 w 1224"/>
              <a:gd name="T13" fmla="*/ 612 h 1224"/>
              <a:gd name="T14" fmla="*/ 0 w 1224"/>
              <a:gd name="T15" fmla="*/ 612 h 1224"/>
              <a:gd name="T16" fmla="*/ 612 w 1224"/>
              <a:gd name="T17" fmla="*/ 0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4" h="1224">
                <a:moveTo>
                  <a:pt x="612" y="0"/>
                </a:moveTo>
                <a:lnTo>
                  <a:pt x="612" y="0"/>
                </a:lnTo>
                <a:cubicBezTo>
                  <a:pt x="950" y="0"/>
                  <a:pt x="1223" y="274"/>
                  <a:pt x="1223" y="612"/>
                </a:cubicBezTo>
                <a:lnTo>
                  <a:pt x="1223" y="612"/>
                </a:lnTo>
                <a:cubicBezTo>
                  <a:pt x="1223" y="949"/>
                  <a:pt x="950" y="1223"/>
                  <a:pt x="612" y="1223"/>
                </a:cubicBezTo>
                <a:lnTo>
                  <a:pt x="612" y="1223"/>
                </a:lnTo>
                <a:cubicBezTo>
                  <a:pt x="274" y="1223"/>
                  <a:pt x="0" y="949"/>
                  <a:pt x="0" y="612"/>
                </a:cubicBezTo>
                <a:lnTo>
                  <a:pt x="0" y="612"/>
                </a:lnTo>
                <a:cubicBezTo>
                  <a:pt x="0" y="274"/>
                  <a:pt x="274" y="0"/>
                  <a:pt x="61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6D6A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4" name="Freeform 216">
            <a:extLst>
              <a:ext uri="{FF2B5EF4-FFF2-40B4-BE49-F238E27FC236}">
                <a16:creationId xmlns:a16="http://schemas.microsoft.com/office/drawing/2014/main" id="{B2DCF1CB-A928-0F19-D824-166D3C1F0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3922" y="3128803"/>
            <a:ext cx="32962" cy="1675554"/>
          </a:xfrm>
          <a:custGeom>
            <a:avLst/>
            <a:gdLst>
              <a:gd name="T0" fmla="*/ 26 w 53"/>
              <a:gd name="T1" fmla="*/ 2689 h 2690"/>
              <a:gd name="T2" fmla="*/ 26 w 53"/>
              <a:gd name="T3" fmla="*/ 2689 h 2690"/>
              <a:gd name="T4" fmla="*/ 0 w 53"/>
              <a:gd name="T5" fmla="*/ 2664 h 2690"/>
              <a:gd name="T6" fmla="*/ 0 w 53"/>
              <a:gd name="T7" fmla="*/ 25 h 2690"/>
              <a:gd name="T8" fmla="*/ 0 w 53"/>
              <a:gd name="T9" fmla="*/ 25 h 2690"/>
              <a:gd name="T10" fmla="*/ 26 w 53"/>
              <a:gd name="T11" fmla="*/ 0 h 2690"/>
              <a:gd name="T12" fmla="*/ 26 w 53"/>
              <a:gd name="T13" fmla="*/ 0 h 2690"/>
              <a:gd name="T14" fmla="*/ 52 w 53"/>
              <a:gd name="T15" fmla="*/ 25 h 2690"/>
              <a:gd name="T16" fmla="*/ 52 w 53"/>
              <a:gd name="T17" fmla="*/ 2664 h 2690"/>
              <a:gd name="T18" fmla="*/ 52 w 53"/>
              <a:gd name="T19" fmla="*/ 2664 h 2690"/>
              <a:gd name="T20" fmla="*/ 26 w 53"/>
              <a:gd name="T21" fmla="*/ 2689 h 2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2690">
                <a:moveTo>
                  <a:pt x="26" y="2689"/>
                </a:moveTo>
                <a:lnTo>
                  <a:pt x="26" y="2689"/>
                </a:lnTo>
                <a:cubicBezTo>
                  <a:pt x="12" y="2689"/>
                  <a:pt x="0" y="2678"/>
                  <a:pt x="0" y="2664"/>
                </a:cubicBezTo>
                <a:lnTo>
                  <a:pt x="0" y="25"/>
                </a:lnTo>
                <a:lnTo>
                  <a:pt x="0" y="25"/>
                </a:lnTo>
                <a:cubicBezTo>
                  <a:pt x="0" y="11"/>
                  <a:pt x="12" y="0"/>
                  <a:pt x="26" y="0"/>
                </a:cubicBezTo>
                <a:lnTo>
                  <a:pt x="26" y="0"/>
                </a:lnTo>
                <a:cubicBezTo>
                  <a:pt x="40" y="0"/>
                  <a:pt x="52" y="11"/>
                  <a:pt x="52" y="25"/>
                </a:cubicBezTo>
                <a:lnTo>
                  <a:pt x="52" y="2664"/>
                </a:lnTo>
                <a:lnTo>
                  <a:pt x="52" y="2664"/>
                </a:lnTo>
                <a:cubicBezTo>
                  <a:pt x="52" y="2678"/>
                  <a:pt x="40" y="2689"/>
                  <a:pt x="26" y="268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6D6A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5" name="Freeform 217">
            <a:extLst>
              <a:ext uri="{FF2B5EF4-FFF2-40B4-BE49-F238E27FC236}">
                <a16:creationId xmlns:a16="http://schemas.microsoft.com/office/drawing/2014/main" id="{044AF3F6-8FA4-74B1-97D2-76F92F5A5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267" y="4710965"/>
            <a:ext cx="192277" cy="189529"/>
          </a:xfrm>
          <a:custGeom>
            <a:avLst/>
            <a:gdLst>
              <a:gd name="T0" fmla="*/ 153 w 307"/>
              <a:gd name="T1" fmla="*/ 0 h 306"/>
              <a:gd name="T2" fmla="*/ 153 w 307"/>
              <a:gd name="T3" fmla="*/ 0 h 306"/>
              <a:gd name="T4" fmla="*/ 306 w 307"/>
              <a:gd name="T5" fmla="*/ 152 h 306"/>
              <a:gd name="T6" fmla="*/ 306 w 307"/>
              <a:gd name="T7" fmla="*/ 152 h 306"/>
              <a:gd name="T8" fmla="*/ 153 w 307"/>
              <a:gd name="T9" fmla="*/ 305 h 306"/>
              <a:gd name="T10" fmla="*/ 153 w 307"/>
              <a:gd name="T11" fmla="*/ 305 h 306"/>
              <a:gd name="T12" fmla="*/ 0 w 307"/>
              <a:gd name="T13" fmla="*/ 152 h 306"/>
              <a:gd name="T14" fmla="*/ 0 w 307"/>
              <a:gd name="T15" fmla="*/ 152 h 306"/>
              <a:gd name="T16" fmla="*/ 153 w 307"/>
              <a:gd name="T17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7" h="306">
                <a:moveTo>
                  <a:pt x="153" y="0"/>
                </a:moveTo>
                <a:lnTo>
                  <a:pt x="153" y="0"/>
                </a:lnTo>
                <a:cubicBezTo>
                  <a:pt x="238" y="0"/>
                  <a:pt x="306" y="68"/>
                  <a:pt x="306" y="152"/>
                </a:cubicBezTo>
                <a:lnTo>
                  <a:pt x="306" y="152"/>
                </a:lnTo>
                <a:cubicBezTo>
                  <a:pt x="306" y="237"/>
                  <a:pt x="238" y="305"/>
                  <a:pt x="153" y="305"/>
                </a:cubicBezTo>
                <a:lnTo>
                  <a:pt x="153" y="305"/>
                </a:lnTo>
                <a:cubicBezTo>
                  <a:pt x="68" y="305"/>
                  <a:pt x="0" y="237"/>
                  <a:pt x="0" y="152"/>
                </a:cubicBezTo>
                <a:lnTo>
                  <a:pt x="0" y="152"/>
                </a:lnTo>
                <a:cubicBezTo>
                  <a:pt x="0" y="68"/>
                  <a:pt x="68" y="0"/>
                  <a:pt x="153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6D6A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D716F-D932-AEC1-F469-E15D7462781D}"/>
              </a:ext>
            </a:extLst>
          </p:cNvPr>
          <p:cNvSpPr txBox="1"/>
          <p:nvPr/>
        </p:nvSpPr>
        <p:spPr>
          <a:xfrm>
            <a:off x="369967" y="1584018"/>
            <a:ext cx="880370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1966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7AD187-0D90-21B4-B283-B85AE1E39E27}"/>
              </a:ext>
            </a:extLst>
          </p:cNvPr>
          <p:cNvSpPr txBox="1"/>
          <p:nvPr/>
        </p:nvSpPr>
        <p:spPr>
          <a:xfrm>
            <a:off x="2555589" y="2617695"/>
            <a:ext cx="843501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1979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FEE324-D9C2-8BE5-32E9-6FADDBBF453E}"/>
              </a:ext>
            </a:extLst>
          </p:cNvPr>
          <p:cNvSpPr txBox="1"/>
          <p:nvPr/>
        </p:nvSpPr>
        <p:spPr>
          <a:xfrm>
            <a:off x="4702736" y="1584018"/>
            <a:ext cx="883576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1986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C32-52B0-A8C5-E2B9-43B81B18AAC8}"/>
              </a:ext>
            </a:extLst>
          </p:cNvPr>
          <p:cNvSpPr txBox="1"/>
          <p:nvPr/>
        </p:nvSpPr>
        <p:spPr>
          <a:xfrm>
            <a:off x="6785745" y="2617695"/>
            <a:ext cx="793807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1991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858142-461E-FFAD-8BFB-87A0BF3659A3}"/>
              </a:ext>
            </a:extLst>
          </p:cNvPr>
          <p:cNvSpPr txBox="1"/>
          <p:nvPr/>
        </p:nvSpPr>
        <p:spPr>
          <a:xfrm>
            <a:off x="8590326" y="1584018"/>
            <a:ext cx="862737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2013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498EC1F-D29B-743B-E562-732BC7B605E4}"/>
              </a:ext>
            </a:extLst>
          </p:cNvPr>
          <p:cNvSpPr txBox="1">
            <a:spLocks/>
          </p:cNvSpPr>
          <p:nvPr/>
        </p:nvSpPr>
        <p:spPr>
          <a:xfrm>
            <a:off x="3822" y="5032537"/>
            <a:ext cx="2025956" cy="75065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Template-based systems: </a:t>
            </a:r>
          </a:p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Use Rules and Templates 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BF8C22B1-CA63-B854-7247-52CCD8CAB343}"/>
              </a:ext>
            </a:extLst>
          </p:cNvPr>
          <p:cNvSpPr txBox="1">
            <a:spLocks/>
          </p:cNvSpPr>
          <p:nvPr/>
        </p:nvSpPr>
        <p:spPr>
          <a:xfrm>
            <a:off x="1964361" y="5096034"/>
            <a:ext cx="2025956" cy="987001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Rule-based + Data Driven pipelines : </a:t>
            </a:r>
          </a:p>
          <a:p>
            <a:pPr>
              <a:lnSpc>
                <a:spcPts val="1750"/>
              </a:lnSpc>
            </a:pPr>
            <a:r>
              <a:rPr lang="en-US" sz="1200" dirty="0"/>
              <a:t>Document planning + microplanning + realization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0A1687FF-E03F-2BB8-E087-FDE6C055188B}"/>
              </a:ext>
            </a:extLst>
          </p:cNvPr>
          <p:cNvSpPr txBox="1">
            <a:spLocks/>
          </p:cNvSpPr>
          <p:nvPr/>
        </p:nvSpPr>
        <p:spPr>
          <a:xfrm>
            <a:off x="4131545" y="5096034"/>
            <a:ext cx="2025956" cy="987001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Modeling Discourse Structures : </a:t>
            </a:r>
          </a:p>
          <a:p>
            <a:pPr>
              <a:lnSpc>
                <a:spcPts val="1750"/>
              </a:lnSpc>
            </a:pPr>
            <a:r>
              <a:rPr lang="en-US" sz="1200" dirty="0"/>
              <a:t>Relation learning, Rhetorical Structure Theory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52539CF1-5D18-295D-632C-47C65EDFFA65}"/>
              </a:ext>
            </a:extLst>
          </p:cNvPr>
          <p:cNvSpPr txBox="1">
            <a:spLocks/>
          </p:cNvSpPr>
          <p:nvPr/>
        </p:nvSpPr>
        <p:spPr>
          <a:xfrm>
            <a:off x="8089905" y="5017304"/>
            <a:ext cx="2137734" cy="95006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DNNs (CNNs/RNNs): </a:t>
            </a:r>
            <a:r>
              <a:rPr lang="en-US" sz="1200" dirty="0"/>
              <a:t>Autoregressive DNNs + Recurrent units, backpropagation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5" name="Freeform 1021">
            <a:extLst>
              <a:ext uri="{FF2B5EF4-FFF2-40B4-BE49-F238E27FC236}">
                <a16:creationId xmlns:a16="http://schemas.microsoft.com/office/drawing/2014/main" id="{B8402D8E-3BCE-7E4C-F2CE-FCEF305BDE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97172" y="3595234"/>
            <a:ext cx="363084" cy="363631"/>
          </a:xfrm>
          <a:custGeom>
            <a:avLst/>
            <a:gdLst>
              <a:gd name="T0" fmla="*/ 69401580 w 290150"/>
              <a:gd name="T1" fmla="*/ 121905821 h 290152"/>
              <a:gd name="T2" fmla="*/ 101735209 w 290150"/>
              <a:gd name="T3" fmla="*/ 104566787 h 290152"/>
              <a:gd name="T4" fmla="*/ 122048015 w 290150"/>
              <a:gd name="T5" fmla="*/ 121907862 h 290152"/>
              <a:gd name="T6" fmla="*/ 123308159 w 290150"/>
              <a:gd name="T7" fmla="*/ 104878861 h 290152"/>
              <a:gd name="T8" fmla="*/ 98428740 w 290150"/>
              <a:gd name="T9" fmla="*/ 125812788 h 290152"/>
              <a:gd name="T10" fmla="*/ 101735209 w 290150"/>
              <a:gd name="T11" fmla="*/ 104566787 h 290152"/>
              <a:gd name="T12" fmla="*/ 3711393 w 290150"/>
              <a:gd name="T13" fmla="*/ 121907862 h 290152"/>
              <a:gd name="T14" fmla="*/ 23657262 w 290150"/>
              <a:gd name="T15" fmla="*/ 104566787 h 290152"/>
              <a:gd name="T16" fmla="*/ 26904877 w 290150"/>
              <a:gd name="T17" fmla="*/ 125812788 h 290152"/>
              <a:gd name="T18" fmla="*/ 2629532 w 290150"/>
              <a:gd name="T19" fmla="*/ 104878861 h 290152"/>
              <a:gd name="T20" fmla="*/ 80814075 w 290150"/>
              <a:gd name="T21" fmla="*/ 110495926 h 290152"/>
              <a:gd name="T22" fmla="*/ 106318684 w 290150"/>
              <a:gd name="T23" fmla="*/ 97058230 h 290152"/>
              <a:gd name="T24" fmla="*/ 14300614 w 290150"/>
              <a:gd name="T25" fmla="*/ 92538574 h 290152"/>
              <a:gd name="T26" fmla="*/ 14300614 w 290150"/>
              <a:gd name="T27" fmla="*/ 92538574 h 290152"/>
              <a:gd name="T28" fmla="*/ 102577386 w 290150"/>
              <a:gd name="T29" fmla="*/ 97058230 h 290152"/>
              <a:gd name="T30" fmla="*/ 14300614 w 290150"/>
              <a:gd name="T31" fmla="*/ 105162994 h 290152"/>
              <a:gd name="T32" fmla="*/ 57207559 w 290150"/>
              <a:gd name="T33" fmla="*/ 99086212 h 290152"/>
              <a:gd name="T34" fmla="*/ 76124319 w 290150"/>
              <a:gd name="T35" fmla="*/ 71108083 h 290152"/>
              <a:gd name="T36" fmla="*/ 80032537 w 290150"/>
              <a:gd name="T37" fmla="*/ 74859260 h 290152"/>
              <a:gd name="T38" fmla="*/ 49547474 w 290150"/>
              <a:gd name="T39" fmla="*/ 78766754 h 290152"/>
              <a:gd name="T40" fmla="*/ 7803059 w 290150"/>
              <a:gd name="T41" fmla="*/ 43366069 h 290152"/>
              <a:gd name="T42" fmla="*/ 8874038 w 290150"/>
              <a:gd name="T43" fmla="*/ 85731906 h 290152"/>
              <a:gd name="T44" fmla="*/ 0 w 290150"/>
              <a:gd name="T45" fmla="*/ 51338760 h 290152"/>
              <a:gd name="T46" fmla="*/ 121572332 w 290150"/>
              <a:gd name="T47" fmla="*/ 75808223 h 290152"/>
              <a:gd name="T48" fmla="*/ 117848892 w 290150"/>
              <a:gd name="T49" fmla="*/ 74564562 h 290152"/>
              <a:gd name="T50" fmla="*/ 87807546 w 290150"/>
              <a:gd name="T51" fmla="*/ 58917106 h 290152"/>
              <a:gd name="T52" fmla="*/ 62460013 w 290150"/>
              <a:gd name="T53" fmla="*/ 41082802 h 290152"/>
              <a:gd name="T54" fmla="*/ 29224563 w 290150"/>
              <a:gd name="T55" fmla="*/ 62824121 h 290152"/>
              <a:gd name="T56" fmla="*/ 53456051 w 290150"/>
              <a:gd name="T57" fmla="*/ 82518084 h 290152"/>
              <a:gd name="T58" fmla="*/ 57207559 w 290150"/>
              <a:gd name="T59" fmla="*/ 74859260 h 290152"/>
              <a:gd name="T60" fmla="*/ 76124319 w 290150"/>
              <a:gd name="T61" fmla="*/ 67356844 h 290152"/>
              <a:gd name="T62" fmla="*/ 72372353 w 290150"/>
              <a:gd name="T63" fmla="*/ 99086212 h 290152"/>
              <a:gd name="T64" fmla="*/ 62835889 w 290150"/>
              <a:gd name="T65" fmla="*/ 29220374 h 290152"/>
              <a:gd name="T66" fmla="*/ 84722256 w 290150"/>
              <a:gd name="T67" fmla="*/ 101430210 h 290152"/>
              <a:gd name="T68" fmla="*/ 78938244 w 290150"/>
              <a:gd name="T69" fmla="*/ 116279211 h 290152"/>
              <a:gd name="T70" fmla="*/ 47203090 w 290150"/>
              <a:gd name="T71" fmla="*/ 114246758 h 290152"/>
              <a:gd name="T72" fmla="*/ 36415736 w 290150"/>
              <a:gd name="T73" fmla="*/ 89238866 h 290152"/>
              <a:gd name="T74" fmla="*/ 102050172 w 290150"/>
              <a:gd name="T75" fmla="*/ 18424697 h 290152"/>
              <a:gd name="T76" fmla="*/ 122048015 w 290150"/>
              <a:gd name="T77" fmla="*/ 23268009 h 290152"/>
              <a:gd name="T78" fmla="*/ 125826538 w 290150"/>
              <a:gd name="T79" fmla="*/ 23268009 h 290152"/>
              <a:gd name="T80" fmla="*/ 96381088 w 290150"/>
              <a:gd name="T81" fmla="*/ 35140894 h 290152"/>
              <a:gd name="T82" fmla="*/ 5103055 w 290150"/>
              <a:gd name="T83" fmla="*/ 15925338 h 290152"/>
              <a:gd name="T84" fmla="*/ 25048641 w 290150"/>
              <a:gd name="T85" fmla="*/ 33265548 h 290152"/>
              <a:gd name="T86" fmla="*/ 26285795 w 290150"/>
              <a:gd name="T87" fmla="*/ 16080347 h 290152"/>
              <a:gd name="T88" fmla="*/ 1854307 w 290150"/>
              <a:gd name="T89" fmla="*/ 37015182 h 290152"/>
              <a:gd name="T90" fmla="*/ 5103055 w 290150"/>
              <a:gd name="T91" fmla="*/ 15925338 h 290152"/>
              <a:gd name="T92" fmla="*/ 115203078 w 290150"/>
              <a:gd name="T93" fmla="*/ 8183128 h 290152"/>
              <a:gd name="T94" fmla="*/ 14300614 w 290150"/>
              <a:gd name="T95" fmla="*/ 12660410 h 290152"/>
              <a:gd name="T96" fmla="*/ 85475857 w 290150"/>
              <a:gd name="T97" fmla="*/ 7107584 h 290152"/>
              <a:gd name="T98" fmla="*/ 83908002 w 290150"/>
              <a:gd name="T99" fmla="*/ 10353978 h 290152"/>
              <a:gd name="T100" fmla="*/ 31389377 w 290150"/>
              <a:gd name="T101" fmla="*/ 11435744 h 290152"/>
              <a:gd name="T102" fmla="*/ 110839091 w 290150"/>
              <a:gd name="T103" fmla="*/ 16366151 h 290152"/>
              <a:gd name="T104" fmla="*/ 22561810 w 290150"/>
              <a:gd name="T105" fmla="*/ 8183128 h 29015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90150" h="290152">
                <a:moveTo>
                  <a:pt x="117499" y="263478"/>
                </a:moveTo>
                <a:lnTo>
                  <a:pt x="117499" y="268164"/>
                </a:lnTo>
                <a:cubicBezTo>
                  <a:pt x="117499" y="275373"/>
                  <a:pt x="123627" y="281140"/>
                  <a:pt x="130837" y="281140"/>
                </a:cubicBezTo>
                <a:lnTo>
                  <a:pt x="160037" y="281140"/>
                </a:lnTo>
                <a:cubicBezTo>
                  <a:pt x="167247" y="281140"/>
                  <a:pt x="173015" y="275373"/>
                  <a:pt x="173015" y="268164"/>
                </a:cubicBezTo>
                <a:lnTo>
                  <a:pt x="173015" y="263478"/>
                </a:lnTo>
                <a:lnTo>
                  <a:pt x="117499" y="263478"/>
                </a:lnTo>
                <a:close/>
                <a:moveTo>
                  <a:pt x="234596" y="241153"/>
                </a:moveTo>
                <a:cubicBezTo>
                  <a:pt x="236774" y="242955"/>
                  <a:pt x="236774" y="245477"/>
                  <a:pt x="235322" y="247278"/>
                </a:cubicBezTo>
                <a:cubicBezTo>
                  <a:pt x="232417" y="250521"/>
                  <a:pt x="231328" y="254124"/>
                  <a:pt x="231328" y="258447"/>
                </a:cubicBezTo>
                <a:lnTo>
                  <a:pt x="231328" y="281145"/>
                </a:lnTo>
                <a:lnTo>
                  <a:pt x="281436" y="281145"/>
                </a:lnTo>
                <a:lnTo>
                  <a:pt x="281436" y="258447"/>
                </a:lnTo>
                <a:cubicBezTo>
                  <a:pt x="281436" y="254124"/>
                  <a:pt x="279983" y="250521"/>
                  <a:pt x="277442" y="247278"/>
                </a:cubicBezTo>
                <a:cubicBezTo>
                  <a:pt x="275626" y="245477"/>
                  <a:pt x="275989" y="242955"/>
                  <a:pt x="278168" y="241153"/>
                </a:cubicBezTo>
                <a:cubicBezTo>
                  <a:pt x="279983" y="239712"/>
                  <a:pt x="282525" y="239712"/>
                  <a:pt x="284341" y="241874"/>
                </a:cubicBezTo>
                <a:cubicBezTo>
                  <a:pt x="287972" y="246558"/>
                  <a:pt x="290150" y="252322"/>
                  <a:pt x="290150" y="258447"/>
                </a:cubicBezTo>
                <a:lnTo>
                  <a:pt x="290150" y="285829"/>
                </a:lnTo>
                <a:cubicBezTo>
                  <a:pt x="290150" y="287990"/>
                  <a:pt x="288335" y="290152"/>
                  <a:pt x="285793" y="290152"/>
                </a:cubicBezTo>
                <a:lnTo>
                  <a:pt x="226971" y="290152"/>
                </a:lnTo>
                <a:cubicBezTo>
                  <a:pt x="224429" y="290152"/>
                  <a:pt x="222250" y="287990"/>
                  <a:pt x="222250" y="285829"/>
                </a:cubicBezTo>
                <a:lnTo>
                  <a:pt x="222250" y="258447"/>
                </a:lnTo>
                <a:cubicBezTo>
                  <a:pt x="222250" y="252322"/>
                  <a:pt x="224429" y="246558"/>
                  <a:pt x="228423" y="241874"/>
                </a:cubicBezTo>
                <a:cubicBezTo>
                  <a:pt x="229875" y="239712"/>
                  <a:pt x="232780" y="239712"/>
                  <a:pt x="234596" y="241153"/>
                </a:cubicBezTo>
                <a:close/>
                <a:moveTo>
                  <a:pt x="11766" y="241153"/>
                </a:moveTo>
                <a:cubicBezTo>
                  <a:pt x="13905" y="242955"/>
                  <a:pt x="14262" y="245477"/>
                  <a:pt x="12479" y="247278"/>
                </a:cubicBezTo>
                <a:cubicBezTo>
                  <a:pt x="9983" y="250521"/>
                  <a:pt x="8557" y="254124"/>
                  <a:pt x="8557" y="258447"/>
                </a:cubicBezTo>
                <a:lnTo>
                  <a:pt x="8557" y="281145"/>
                </a:lnTo>
                <a:lnTo>
                  <a:pt x="57761" y="281145"/>
                </a:lnTo>
                <a:lnTo>
                  <a:pt x="57761" y="258447"/>
                </a:lnTo>
                <a:cubicBezTo>
                  <a:pt x="57761" y="254124"/>
                  <a:pt x="56335" y="250521"/>
                  <a:pt x="53839" y="247278"/>
                </a:cubicBezTo>
                <a:cubicBezTo>
                  <a:pt x="52413" y="245477"/>
                  <a:pt x="52413" y="242955"/>
                  <a:pt x="54552" y="241153"/>
                </a:cubicBezTo>
                <a:cubicBezTo>
                  <a:pt x="56335" y="239712"/>
                  <a:pt x="59188" y="239712"/>
                  <a:pt x="60614" y="241874"/>
                </a:cubicBezTo>
                <a:cubicBezTo>
                  <a:pt x="64179" y="246558"/>
                  <a:pt x="66319" y="252322"/>
                  <a:pt x="66319" y="258447"/>
                </a:cubicBezTo>
                <a:lnTo>
                  <a:pt x="66319" y="285829"/>
                </a:lnTo>
                <a:cubicBezTo>
                  <a:pt x="66319" y="287990"/>
                  <a:pt x="64536" y="290152"/>
                  <a:pt x="62040" y="290152"/>
                </a:cubicBezTo>
                <a:lnTo>
                  <a:pt x="4278" y="290152"/>
                </a:lnTo>
                <a:cubicBezTo>
                  <a:pt x="1783" y="290152"/>
                  <a:pt x="0" y="287990"/>
                  <a:pt x="0" y="285829"/>
                </a:cubicBezTo>
                <a:lnTo>
                  <a:pt x="0" y="258447"/>
                </a:lnTo>
                <a:cubicBezTo>
                  <a:pt x="0" y="252322"/>
                  <a:pt x="2139" y="246558"/>
                  <a:pt x="6061" y="241874"/>
                </a:cubicBezTo>
                <a:cubicBezTo>
                  <a:pt x="7487" y="239712"/>
                  <a:pt x="9983" y="239712"/>
                  <a:pt x="11766" y="241153"/>
                </a:cubicBezTo>
                <a:close/>
                <a:moveTo>
                  <a:pt x="104160" y="237525"/>
                </a:moveTo>
                <a:lnTo>
                  <a:pt x="104160" y="254827"/>
                </a:lnTo>
                <a:lnTo>
                  <a:pt x="186353" y="254827"/>
                </a:lnTo>
                <a:lnTo>
                  <a:pt x="186353" y="237525"/>
                </a:lnTo>
                <a:lnTo>
                  <a:pt x="104160" y="237525"/>
                </a:lnTo>
                <a:close/>
                <a:moveTo>
                  <a:pt x="255588" y="213414"/>
                </a:moveTo>
                <a:cubicBezTo>
                  <a:pt x="249837" y="213414"/>
                  <a:pt x="245165" y="218086"/>
                  <a:pt x="245165" y="223837"/>
                </a:cubicBezTo>
                <a:cubicBezTo>
                  <a:pt x="245165" y="229229"/>
                  <a:pt x="249837" y="233901"/>
                  <a:pt x="255588" y="233901"/>
                </a:cubicBezTo>
                <a:cubicBezTo>
                  <a:pt x="260980" y="233901"/>
                  <a:pt x="265652" y="229229"/>
                  <a:pt x="265652" y="223837"/>
                </a:cubicBezTo>
                <a:cubicBezTo>
                  <a:pt x="265652" y="218086"/>
                  <a:pt x="260980" y="213414"/>
                  <a:pt x="255588" y="213414"/>
                </a:cubicBezTo>
                <a:close/>
                <a:moveTo>
                  <a:pt x="32978" y="213414"/>
                </a:moveTo>
                <a:cubicBezTo>
                  <a:pt x="27587" y="213414"/>
                  <a:pt x="22914" y="218086"/>
                  <a:pt x="22914" y="223837"/>
                </a:cubicBezTo>
                <a:cubicBezTo>
                  <a:pt x="22914" y="229229"/>
                  <a:pt x="27587" y="233901"/>
                  <a:pt x="32978" y="233901"/>
                </a:cubicBezTo>
                <a:cubicBezTo>
                  <a:pt x="38729" y="233901"/>
                  <a:pt x="43402" y="229229"/>
                  <a:pt x="43402" y="223837"/>
                </a:cubicBezTo>
                <a:cubicBezTo>
                  <a:pt x="43402" y="218086"/>
                  <a:pt x="38729" y="213414"/>
                  <a:pt x="32978" y="213414"/>
                </a:cubicBezTo>
                <a:close/>
                <a:moveTo>
                  <a:pt x="255588" y="204787"/>
                </a:moveTo>
                <a:cubicBezTo>
                  <a:pt x="266012" y="204787"/>
                  <a:pt x="274279" y="213414"/>
                  <a:pt x="274279" y="223837"/>
                </a:cubicBezTo>
                <a:cubicBezTo>
                  <a:pt x="274279" y="234261"/>
                  <a:pt x="266012" y="242528"/>
                  <a:pt x="255588" y="242528"/>
                </a:cubicBezTo>
                <a:cubicBezTo>
                  <a:pt x="245165" y="242528"/>
                  <a:pt x="236538" y="234261"/>
                  <a:pt x="236538" y="223837"/>
                </a:cubicBezTo>
                <a:cubicBezTo>
                  <a:pt x="236538" y="213414"/>
                  <a:pt x="245165" y="204787"/>
                  <a:pt x="255588" y="204787"/>
                </a:cubicBezTo>
                <a:close/>
                <a:moveTo>
                  <a:pt x="32978" y="204787"/>
                </a:moveTo>
                <a:cubicBezTo>
                  <a:pt x="43402" y="204787"/>
                  <a:pt x="52028" y="213414"/>
                  <a:pt x="52028" y="223837"/>
                </a:cubicBezTo>
                <a:cubicBezTo>
                  <a:pt x="52028" y="234261"/>
                  <a:pt x="43402" y="242528"/>
                  <a:pt x="32978" y="242528"/>
                </a:cubicBezTo>
                <a:cubicBezTo>
                  <a:pt x="22555" y="242528"/>
                  <a:pt x="14288" y="234261"/>
                  <a:pt x="14288" y="223837"/>
                </a:cubicBezTo>
                <a:cubicBezTo>
                  <a:pt x="14288" y="213414"/>
                  <a:pt x="22555" y="204787"/>
                  <a:pt x="32978" y="204787"/>
                </a:cubicBezTo>
                <a:close/>
                <a:moveTo>
                  <a:pt x="131918" y="190305"/>
                </a:moveTo>
                <a:lnTo>
                  <a:pt x="131918" y="228513"/>
                </a:lnTo>
                <a:lnTo>
                  <a:pt x="158235" y="228513"/>
                </a:lnTo>
                <a:lnTo>
                  <a:pt x="158235" y="190305"/>
                </a:lnTo>
                <a:lnTo>
                  <a:pt x="131918" y="190305"/>
                </a:lnTo>
                <a:close/>
                <a:moveTo>
                  <a:pt x="175538" y="163991"/>
                </a:moveTo>
                <a:cubicBezTo>
                  <a:pt x="171212" y="163991"/>
                  <a:pt x="166886" y="168317"/>
                  <a:pt x="166886" y="172642"/>
                </a:cubicBezTo>
                <a:lnTo>
                  <a:pt x="166886" y="181654"/>
                </a:lnTo>
                <a:lnTo>
                  <a:pt x="175538" y="181654"/>
                </a:lnTo>
                <a:cubicBezTo>
                  <a:pt x="180585" y="181654"/>
                  <a:pt x="184551" y="177689"/>
                  <a:pt x="184551" y="172642"/>
                </a:cubicBezTo>
                <a:cubicBezTo>
                  <a:pt x="184551" y="168317"/>
                  <a:pt x="180585" y="163991"/>
                  <a:pt x="175538" y="163991"/>
                </a:cubicBezTo>
                <a:close/>
                <a:moveTo>
                  <a:pt x="114254" y="163991"/>
                </a:moveTo>
                <a:cubicBezTo>
                  <a:pt x="109568" y="163991"/>
                  <a:pt x="105602" y="168317"/>
                  <a:pt x="105602" y="172642"/>
                </a:cubicBezTo>
                <a:cubicBezTo>
                  <a:pt x="105602" y="177689"/>
                  <a:pt x="109568" y="181654"/>
                  <a:pt x="114254" y="181654"/>
                </a:cubicBezTo>
                <a:lnTo>
                  <a:pt x="123267" y="181654"/>
                </a:lnTo>
                <a:lnTo>
                  <a:pt x="123267" y="172642"/>
                </a:lnTo>
                <a:cubicBezTo>
                  <a:pt x="123267" y="168317"/>
                  <a:pt x="119301" y="163991"/>
                  <a:pt x="114254" y="163991"/>
                </a:cubicBezTo>
                <a:close/>
                <a:moveTo>
                  <a:pt x="17991" y="100012"/>
                </a:moveTo>
                <a:lnTo>
                  <a:pt x="25047" y="125249"/>
                </a:lnTo>
                <a:lnTo>
                  <a:pt x="16580" y="123086"/>
                </a:lnTo>
                <a:cubicBezTo>
                  <a:pt x="12700" y="146160"/>
                  <a:pt x="14816" y="169955"/>
                  <a:pt x="22930" y="191948"/>
                </a:cubicBezTo>
                <a:cubicBezTo>
                  <a:pt x="23636" y="194471"/>
                  <a:pt x="22578" y="196995"/>
                  <a:pt x="20461" y="197716"/>
                </a:cubicBezTo>
                <a:cubicBezTo>
                  <a:pt x="19755" y="198077"/>
                  <a:pt x="19403" y="198077"/>
                  <a:pt x="18697" y="198077"/>
                </a:cubicBezTo>
                <a:cubicBezTo>
                  <a:pt x="17286" y="198077"/>
                  <a:pt x="15522" y="196995"/>
                  <a:pt x="14816" y="195192"/>
                </a:cubicBezTo>
                <a:cubicBezTo>
                  <a:pt x="5997" y="171397"/>
                  <a:pt x="3880" y="145800"/>
                  <a:pt x="8114" y="120923"/>
                </a:cubicBezTo>
                <a:lnTo>
                  <a:pt x="0" y="118399"/>
                </a:lnTo>
                <a:lnTo>
                  <a:pt x="17991" y="100012"/>
                </a:lnTo>
                <a:close/>
                <a:moveTo>
                  <a:pt x="270322" y="95609"/>
                </a:moveTo>
                <a:cubicBezTo>
                  <a:pt x="272469" y="95250"/>
                  <a:pt x="274615" y="95967"/>
                  <a:pt x="275689" y="98476"/>
                </a:cubicBezTo>
                <a:cubicBezTo>
                  <a:pt x="284275" y="123211"/>
                  <a:pt x="285706" y="149020"/>
                  <a:pt x="280339" y="174830"/>
                </a:cubicBezTo>
                <a:lnTo>
                  <a:pt x="288568" y="176980"/>
                </a:lnTo>
                <a:lnTo>
                  <a:pt x="269249" y="194904"/>
                </a:lnTo>
                <a:lnTo>
                  <a:pt x="263525" y="169453"/>
                </a:lnTo>
                <a:lnTo>
                  <a:pt x="271753" y="171962"/>
                </a:lnTo>
                <a:cubicBezTo>
                  <a:pt x="276762" y="148662"/>
                  <a:pt x="275331" y="124286"/>
                  <a:pt x="267460" y="101344"/>
                </a:cubicBezTo>
                <a:cubicBezTo>
                  <a:pt x="266745" y="99193"/>
                  <a:pt x="267818" y="96326"/>
                  <a:pt x="270322" y="95609"/>
                </a:cubicBezTo>
                <a:close/>
                <a:moveTo>
                  <a:pt x="144030" y="85725"/>
                </a:moveTo>
                <a:cubicBezTo>
                  <a:pt x="173615" y="85725"/>
                  <a:pt x="197788" y="107012"/>
                  <a:pt x="202479" y="135875"/>
                </a:cubicBezTo>
                <a:cubicBezTo>
                  <a:pt x="202839" y="138401"/>
                  <a:pt x="201396" y="140205"/>
                  <a:pt x="198871" y="140926"/>
                </a:cubicBezTo>
                <a:cubicBezTo>
                  <a:pt x="198510" y="140926"/>
                  <a:pt x="198149" y="140926"/>
                  <a:pt x="198149" y="140926"/>
                </a:cubicBezTo>
                <a:cubicBezTo>
                  <a:pt x="195984" y="140926"/>
                  <a:pt x="194180" y="139483"/>
                  <a:pt x="193820" y="137319"/>
                </a:cubicBezTo>
                <a:cubicBezTo>
                  <a:pt x="190212" y="112785"/>
                  <a:pt x="168925" y="94745"/>
                  <a:pt x="144030" y="94745"/>
                </a:cubicBezTo>
                <a:cubicBezTo>
                  <a:pt x="141865" y="94745"/>
                  <a:pt x="139700" y="92580"/>
                  <a:pt x="139700" y="90416"/>
                </a:cubicBezTo>
                <a:cubicBezTo>
                  <a:pt x="139700" y="87890"/>
                  <a:pt x="141865" y="85725"/>
                  <a:pt x="144030" y="85725"/>
                </a:cubicBezTo>
                <a:close/>
                <a:moveTo>
                  <a:pt x="144896" y="67388"/>
                </a:moveTo>
                <a:cubicBezTo>
                  <a:pt x="102358" y="67388"/>
                  <a:pt x="67390" y="102353"/>
                  <a:pt x="67390" y="144887"/>
                </a:cubicBezTo>
                <a:cubicBezTo>
                  <a:pt x="67390" y="165433"/>
                  <a:pt x="75681" y="184898"/>
                  <a:pt x="89741" y="199677"/>
                </a:cubicBezTo>
                <a:cubicBezTo>
                  <a:pt x="97672" y="207607"/>
                  <a:pt x="102718" y="217700"/>
                  <a:pt x="103800" y="228513"/>
                </a:cubicBezTo>
                <a:lnTo>
                  <a:pt x="123267" y="228513"/>
                </a:lnTo>
                <a:lnTo>
                  <a:pt x="123267" y="190305"/>
                </a:lnTo>
                <a:lnTo>
                  <a:pt x="114254" y="190305"/>
                </a:lnTo>
                <a:cubicBezTo>
                  <a:pt x="104881" y="190305"/>
                  <a:pt x="96590" y="182375"/>
                  <a:pt x="96590" y="172642"/>
                </a:cubicBezTo>
                <a:cubicBezTo>
                  <a:pt x="96590" y="163270"/>
                  <a:pt x="104881" y="155340"/>
                  <a:pt x="114254" y="155340"/>
                </a:cubicBezTo>
                <a:cubicBezTo>
                  <a:pt x="123988" y="155340"/>
                  <a:pt x="131918" y="163270"/>
                  <a:pt x="131918" y="172642"/>
                </a:cubicBezTo>
                <a:lnTo>
                  <a:pt x="131918" y="181654"/>
                </a:lnTo>
                <a:lnTo>
                  <a:pt x="158235" y="181654"/>
                </a:lnTo>
                <a:lnTo>
                  <a:pt x="158235" y="172642"/>
                </a:lnTo>
                <a:cubicBezTo>
                  <a:pt x="158235" y="163270"/>
                  <a:pt x="166165" y="155340"/>
                  <a:pt x="175538" y="155340"/>
                </a:cubicBezTo>
                <a:cubicBezTo>
                  <a:pt x="185272" y="155340"/>
                  <a:pt x="193202" y="163270"/>
                  <a:pt x="193202" y="172642"/>
                </a:cubicBezTo>
                <a:cubicBezTo>
                  <a:pt x="193202" y="182375"/>
                  <a:pt x="185272" y="190305"/>
                  <a:pt x="175538" y="190305"/>
                </a:cubicBezTo>
                <a:lnTo>
                  <a:pt x="166886" y="190305"/>
                </a:lnTo>
                <a:lnTo>
                  <a:pt x="166886" y="228513"/>
                </a:lnTo>
                <a:lnTo>
                  <a:pt x="187074" y="228513"/>
                </a:lnTo>
                <a:cubicBezTo>
                  <a:pt x="187795" y="217339"/>
                  <a:pt x="192842" y="207246"/>
                  <a:pt x="200412" y="199316"/>
                </a:cubicBezTo>
                <a:cubicBezTo>
                  <a:pt x="214832" y="184537"/>
                  <a:pt x="222402" y="165433"/>
                  <a:pt x="222402" y="144887"/>
                </a:cubicBezTo>
                <a:cubicBezTo>
                  <a:pt x="222402" y="102353"/>
                  <a:pt x="187795" y="67388"/>
                  <a:pt x="144896" y="67388"/>
                </a:cubicBezTo>
                <a:close/>
                <a:moveTo>
                  <a:pt x="144896" y="58737"/>
                </a:moveTo>
                <a:cubicBezTo>
                  <a:pt x="192481" y="58737"/>
                  <a:pt x="231415" y="97306"/>
                  <a:pt x="231415" y="144887"/>
                </a:cubicBezTo>
                <a:cubicBezTo>
                  <a:pt x="231415" y="167596"/>
                  <a:pt x="222763" y="189223"/>
                  <a:pt x="206901" y="205444"/>
                </a:cubicBezTo>
                <a:cubicBezTo>
                  <a:pt x="199331" y="213014"/>
                  <a:pt x="195365" y="223106"/>
                  <a:pt x="195365" y="233920"/>
                </a:cubicBezTo>
                <a:lnTo>
                  <a:pt x="195365" y="254827"/>
                </a:lnTo>
                <a:cubicBezTo>
                  <a:pt x="195365" y="259513"/>
                  <a:pt x="191400" y="263478"/>
                  <a:pt x="186353" y="263478"/>
                </a:cubicBezTo>
                <a:lnTo>
                  <a:pt x="182027" y="263478"/>
                </a:lnTo>
                <a:lnTo>
                  <a:pt x="182027" y="268164"/>
                </a:lnTo>
                <a:cubicBezTo>
                  <a:pt x="182027" y="280059"/>
                  <a:pt x="171933" y="290152"/>
                  <a:pt x="160037" y="290152"/>
                </a:cubicBezTo>
                <a:lnTo>
                  <a:pt x="130837" y="290152"/>
                </a:lnTo>
                <a:cubicBezTo>
                  <a:pt x="118580" y="290152"/>
                  <a:pt x="108847" y="280059"/>
                  <a:pt x="108847" y="268164"/>
                </a:cubicBezTo>
                <a:lnTo>
                  <a:pt x="108847" y="263478"/>
                </a:lnTo>
                <a:lnTo>
                  <a:pt x="104521" y="263478"/>
                </a:lnTo>
                <a:cubicBezTo>
                  <a:pt x="99474" y="263478"/>
                  <a:pt x="95509" y="259513"/>
                  <a:pt x="95509" y="254827"/>
                </a:cubicBezTo>
                <a:lnTo>
                  <a:pt x="95509" y="234641"/>
                </a:lnTo>
                <a:cubicBezTo>
                  <a:pt x="95509" y="223467"/>
                  <a:pt x="91543" y="213374"/>
                  <a:pt x="83973" y="205804"/>
                </a:cubicBezTo>
                <a:cubicBezTo>
                  <a:pt x="67751" y="189584"/>
                  <a:pt x="58738" y="167956"/>
                  <a:pt x="58738" y="144887"/>
                </a:cubicBezTo>
                <a:cubicBezTo>
                  <a:pt x="58738" y="97306"/>
                  <a:pt x="97672" y="58737"/>
                  <a:pt x="144896" y="58737"/>
                </a:cubicBezTo>
                <a:close/>
                <a:moveTo>
                  <a:pt x="234596" y="36726"/>
                </a:moveTo>
                <a:cubicBezTo>
                  <a:pt x="236774" y="38167"/>
                  <a:pt x="236774" y="40689"/>
                  <a:pt x="235322" y="42491"/>
                </a:cubicBezTo>
                <a:cubicBezTo>
                  <a:pt x="232417" y="45733"/>
                  <a:pt x="231328" y="49696"/>
                  <a:pt x="231328" y="53660"/>
                </a:cubicBezTo>
                <a:lnTo>
                  <a:pt x="231328" y="76718"/>
                </a:lnTo>
                <a:lnTo>
                  <a:pt x="281436" y="76718"/>
                </a:lnTo>
                <a:lnTo>
                  <a:pt x="281436" y="53660"/>
                </a:lnTo>
                <a:cubicBezTo>
                  <a:pt x="281436" y="49696"/>
                  <a:pt x="279983" y="45733"/>
                  <a:pt x="277442" y="42491"/>
                </a:cubicBezTo>
                <a:cubicBezTo>
                  <a:pt x="275626" y="40689"/>
                  <a:pt x="275989" y="38167"/>
                  <a:pt x="278168" y="36726"/>
                </a:cubicBezTo>
                <a:cubicBezTo>
                  <a:pt x="279983" y="34925"/>
                  <a:pt x="282525" y="35285"/>
                  <a:pt x="284341" y="37086"/>
                </a:cubicBezTo>
                <a:cubicBezTo>
                  <a:pt x="287972" y="41770"/>
                  <a:pt x="290150" y="47895"/>
                  <a:pt x="290150" y="53660"/>
                </a:cubicBezTo>
                <a:lnTo>
                  <a:pt x="290150" y="81042"/>
                </a:lnTo>
                <a:cubicBezTo>
                  <a:pt x="290150" y="83203"/>
                  <a:pt x="288335" y="85365"/>
                  <a:pt x="285793" y="85365"/>
                </a:cubicBezTo>
                <a:lnTo>
                  <a:pt x="226971" y="85365"/>
                </a:lnTo>
                <a:cubicBezTo>
                  <a:pt x="224429" y="85365"/>
                  <a:pt x="222250" y="83203"/>
                  <a:pt x="222250" y="81042"/>
                </a:cubicBezTo>
                <a:lnTo>
                  <a:pt x="222250" y="53660"/>
                </a:lnTo>
                <a:cubicBezTo>
                  <a:pt x="222250" y="47895"/>
                  <a:pt x="224429" y="41770"/>
                  <a:pt x="228423" y="37086"/>
                </a:cubicBezTo>
                <a:cubicBezTo>
                  <a:pt x="229875" y="35285"/>
                  <a:pt x="232780" y="34925"/>
                  <a:pt x="234596" y="36726"/>
                </a:cubicBezTo>
                <a:close/>
                <a:moveTo>
                  <a:pt x="11766" y="36726"/>
                </a:moveTo>
                <a:cubicBezTo>
                  <a:pt x="13905" y="38167"/>
                  <a:pt x="14262" y="40689"/>
                  <a:pt x="12479" y="42491"/>
                </a:cubicBezTo>
                <a:cubicBezTo>
                  <a:pt x="9983" y="45733"/>
                  <a:pt x="8557" y="49696"/>
                  <a:pt x="8557" y="53660"/>
                </a:cubicBezTo>
                <a:lnTo>
                  <a:pt x="8557" y="76718"/>
                </a:lnTo>
                <a:lnTo>
                  <a:pt x="57761" y="76718"/>
                </a:lnTo>
                <a:lnTo>
                  <a:pt x="57761" y="53660"/>
                </a:lnTo>
                <a:cubicBezTo>
                  <a:pt x="57761" y="49696"/>
                  <a:pt x="56335" y="45733"/>
                  <a:pt x="53839" y="42491"/>
                </a:cubicBezTo>
                <a:cubicBezTo>
                  <a:pt x="52413" y="40689"/>
                  <a:pt x="52413" y="38167"/>
                  <a:pt x="54552" y="36726"/>
                </a:cubicBezTo>
                <a:cubicBezTo>
                  <a:pt x="56335" y="34925"/>
                  <a:pt x="59188" y="35285"/>
                  <a:pt x="60614" y="37086"/>
                </a:cubicBezTo>
                <a:cubicBezTo>
                  <a:pt x="64179" y="41770"/>
                  <a:pt x="66319" y="47895"/>
                  <a:pt x="66319" y="53660"/>
                </a:cubicBezTo>
                <a:lnTo>
                  <a:pt x="66319" y="81042"/>
                </a:lnTo>
                <a:cubicBezTo>
                  <a:pt x="66319" y="83203"/>
                  <a:pt x="64536" y="85365"/>
                  <a:pt x="62040" y="85365"/>
                </a:cubicBezTo>
                <a:lnTo>
                  <a:pt x="4278" y="85365"/>
                </a:lnTo>
                <a:cubicBezTo>
                  <a:pt x="1783" y="85365"/>
                  <a:pt x="0" y="83203"/>
                  <a:pt x="0" y="81042"/>
                </a:cubicBezTo>
                <a:lnTo>
                  <a:pt x="0" y="53660"/>
                </a:lnTo>
                <a:cubicBezTo>
                  <a:pt x="0" y="47895"/>
                  <a:pt x="2139" y="41770"/>
                  <a:pt x="6061" y="37086"/>
                </a:cubicBezTo>
                <a:cubicBezTo>
                  <a:pt x="7487" y="35285"/>
                  <a:pt x="9983" y="34925"/>
                  <a:pt x="11766" y="36726"/>
                </a:cubicBezTo>
                <a:close/>
                <a:moveTo>
                  <a:pt x="255588" y="8902"/>
                </a:moveTo>
                <a:cubicBezTo>
                  <a:pt x="249837" y="8902"/>
                  <a:pt x="245165" y="13531"/>
                  <a:pt x="245165" y="18872"/>
                </a:cubicBezTo>
                <a:cubicBezTo>
                  <a:pt x="245165" y="24569"/>
                  <a:pt x="249837" y="29198"/>
                  <a:pt x="255588" y="29198"/>
                </a:cubicBezTo>
                <a:cubicBezTo>
                  <a:pt x="260980" y="29198"/>
                  <a:pt x="265652" y="24569"/>
                  <a:pt x="265652" y="18872"/>
                </a:cubicBezTo>
                <a:cubicBezTo>
                  <a:pt x="265652" y="13531"/>
                  <a:pt x="260980" y="8902"/>
                  <a:pt x="255588" y="8902"/>
                </a:cubicBezTo>
                <a:close/>
                <a:moveTo>
                  <a:pt x="32978" y="8902"/>
                </a:moveTo>
                <a:cubicBezTo>
                  <a:pt x="27587" y="8902"/>
                  <a:pt x="22914" y="13531"/>
                  <a:pt x="22914" y="18872"/>
                </a:cubicBezTo>
                <a:cubicBezTo>
                  <a:pt x="22914" y="24569"/>
                  <a:pt x="27587" y="29198"/>
                  <a:pt x="32978" y="29198"/>
                </a:cubicBezTo>
                <a:cubicBezTo>
                  <a:pt x="38729" y="29198"/>
                  <a:pt x="43402" y="24569"/>
                  <a:pt x="43402" y="18872"/>
                </a:cubicBezTo>
                <a:cubicBezTo>
                  <a:pt x="43402" y="13531"/>
                  <a:pt x="38729" y="8902"/>
                  <a:pt x="32978" y="8902"/>
                </a:cubicBezTo>
                <a:close/>
                <a:moveTo>
                  <a:pt x="133521" y="6815"/>
                </a:moveTo>
                <a:cubicBezTo>
                  <a:pt x="154896" y="5078"/>
                  <a:pt x="176676" y="8197"/>
                  <a:pt x="197102" y="16393"/>
                </a:cubicBezTo>
                <a:lnTo>
                  <a:pt x="201078" y="8553"/>
                </a:lnTo>
                <a:lnTo>
                  <a:pt x="215539" y="30292"/>
                </a:lnTo>
                <a:lnTo>
                  <a:pt x="189149" y="31717"/>
                </a:lnTo>
                <a:lnTo>
                  <a:pt x="193487" y="23877"/>
                </a:lnTo>
                <a:cubicBezTo>
                  <a:pt x="155167" y="9266"/>
                  <a:pt x="112147" y="12829"/>
                  <a:pt x="77080" y="33856"/>
                </a:cubicBezTo>
                <a:cubicBezTo>
                  <a:pt x="76357" y="34212"/>
                  <a:pt x="75634" y="34568"/>
                  <a:pt x="74911" y="34568"/>
                </a:cubicBezTo>
                <a:cubicBezTo>
                  <a:pt x="73465" y="34568"/>
                  <a:pt x="72019" y="33856"/>
                  <a:pt x="70935" y="32430"/>
                </a:cubicBezTo>
                <a:cubicBezTo>
                  <a:pt x="69850" y="30292"/>
                  <a:pt x="70212" y="27441"/>
                  <a:pt x="72381" y="26372"/>
                </a:cubicBezTo>
                <a:cubicBezTo>
                  <a:pt x="91179" y="15146"/>
                  <a:pt x="112147" y="8553"/>
                  <a:pt x="133521" y="6815"/>
                </a:cubicBezTo>
                <a:close/>
                <a:moveTo>
                  <a:pt x="255588" y="0"/>
                </a:moveTo>
                <a:cubicBezTo>
                  <a:pt x="266012" y="0"/>
                  <a:pt x="274279" y="8546"/>
                  <a:pt x="274279" y="18872"/>
                </a:cubicBezTo>
                <a:cubicBezTo>
                  <a:pt x="274279" y="29198"/>
                  <a:pt x="266012" y="37744"/>
                  <a:pt x="255588" y="37744"/>
                </a:cubicBezTo>
                <a:cubicBezTo>
                  <a:pt x="245165" y="37744"/>
                  <a:pt x="236538" y="29198"/>
                  <a:pt x="236538" y="18872"/>
                </a:cubicBezTo>
                <a:cubicBezTo>
                  <a:pt x="236538" y="8546"/>
                  <a:pt x="245165" y="0"/>
                  <a:pt x="255588" y="0"/>
                </a:cubicBezTo>
                <a:close/>
                <a:moveTo>
                  <a:pt x="32978" y="0"/>
                </a:moveTo>
                <a:cubicBezTo>
                  <a:pt x="43402" y="0"/>
                  <a:pt x="52028" y="8546"/>
                  <a:pt x="52028" y="18872"/>
                </a:cubicBezTo>
                <a:cubicBezTo>
                  <a:pt x="52028" y="29198"/>
                  <a:pt x="43402" y="37744"/>
                  <a:pt x="32978" y="37744"/>
                </a:cubicBezTo>
                <a:cubicBezTo>
                  <a:pt x="22555" y="37744"/>
                  <a:pt x="14288" y="29198"/>
                  <a:pt x="14288" y="18872"/>
                </a:cubicBezTo>
                <a:cubicBezTo>
                  <a:pt x="14288" y="8546"/>
                  <a:pt x="22555" y="0"/>
                  <a:pt x="32978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6" name="Freeform 1031">
            <a:extLst>
              <a:ext uri="{FF2B5EF4-FFF2-40B4-BE49-F238E27FC236}">
                <a16:creationId xmlns:a16="http://schemas.microsoft.com/office/drawing/2014/main" id="{7434D0B9-F26E-7305-5902-9040FDD769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8068" y="2513822"/>
            <a:ext cx="366916" cy="367464"/>
          </a:xfrm>
          <a:custGeom>
            <a:avLst/>
            <a:gdLst>
              <a:gd name="T0" fmla="*/ 68774937 w 293328"/>
              <a:gd name="T1" fmla="*/ 119643747 h 293328"/>
              <a:gd name="T2" fmla="*/ 77985361 w 293328"/>
              <a:gd name="T3" fmla="*/ 119643747 h 293328"/>
              <a:gd name="T4" fmla="*/ 79828350 w 293328"/>
              <a:gd name="T5" fmla="*/ 88042880 h 293328"/>
              <a:gd name="T6" fmla="*/ 81670393 w 293328"/>
              <a:gd name="T7" fmla="*/ 119643747 h 293328"/>
              <a:gd name="T8" fmla="*/ 90880933 w 293328"/>
              <a:gd name="T9" fmla="*/ 119643747 h 293328"/>
              <a:gd name="T10" fmla="*/ 68774937 w 293328"/>
              <a:gd name="T11" fmla="*/ 83169438 h 293328"/>
              <a:gd name="T12" fmla="*/ 81769808 w 293328"/>
              <a:gd name="T13" fmla="*/ 72036662 h 293328"/>
              <a:gd name="T14" fmla="*/ 77869883 w 293328"/>
              <a:gd name="T15" fmla="*/ 72036662 h 293328"/>
              <a:gd name="T16" fmla="*/ 79820244 w 293328"/>
              <a:gd name="T17" fmla="*/ 61024530 h 293328"/>
              <a:gd name="T18" fmla="*/ 79820244 w 293328"/>
              <a:gd name="T19" fmla="*/ 65025693 h 293328"/>
              <a:gd name="T20" fmla="*/ 79820244 w 293328"/>
              <a:gd name="T21" fmla="*/ 61024530 h 293328"/>
              <a:gd name="T22" fmla="*/ 81769808 w 293328"/>
              <a:gd name="T23" fmla="*/ 53313538 h 293328"/>
              <a:gd name="T24" fmla="*/ 77869883 w 293328"/>
              <a:gd name="T25" fmla="*/ 53313538 h 293328"/>
              <a:gd name="T26" fmla="*/ 41142411 w 293328"/>
              <a:gd name="T27" fmla="*/ 25155529 h 293328"/>
              <a:gd name="T28" fmla="*/ 65551253 w 293328"/>
              <a:gd name="T29" fmla="*/ 55026678 h 293328"/>
              <a:gd name="T30" fmla="*/ 68774937 w 293328"/>
              <a:gd name="T31" fmla="*/ 79238482 h 293328"/>
              <a:gd name="T32" fmla="*/ 90880933 w 293328"/>
              <a:gd name="T33" fmla="*/ 56284742 h 293328"/>
              <a:gd name="T34" fmla="*/ 94719662 w 293328"/>
              <a:gd name="T35" fmla="*/ 56284742 h 293328"/>
              <a:gd name="T36" fmla="*/ 97943104 w 293328"/>
              <a:gd name="T37" fmla="*/ 84898726 h 293328"/>
              <a:gd name="T38" fmla="*/ 101166843 w 293328"/>
              <a:gd name="T39" fmla="*/ 54555247 h 293328"/>
              <a:gd name="T40" fmla="*/ 71077972 w 293328"/>
              <a:gd name="T41" fmla="*/ 46065160 h 293328"/>
              <a:gd name="T42" fmla="*/ 45594413 w 293328"/>
              <a:gd name="T43" fmla="*/ 25155529 h 293328"/>
              <a:gd name="T44" fmla="*/ 79900704 w 293328"/>
              <a:gd name="T45" fmla="*/ 19856664 h 293328"/>
              <a:gd name="T46" fmla="*/ 79900704 w 293328"/>
              <a:gd name="T47" fmla="*/ 34077248 h 293328"/>
              <a:gd name="T48" fmla="*/ 79900704 w 293328"/>
              <a:gd name="T49" fmla="*/ 19856664 h 293328"/>
              <a:gd name="T50" fmla="*/ 90582629 w 293328"/>
              <a:gd name="T51" fmla="*/ 26889373 h 293328"/>
              <a:gd name="T52" fmla="*/ 69066944 w 293328"/>
              <a:gd name="T53" fmla="*/ 26889373 h 293328"/>
              <a:gd name="T54" fmla="*/ 1841582 w 293328"/>
              <a:gd name="T55" fmla="*/ 0 h 293328"/>
              <a:gd name="T56" fmla="*/ 125114871 w 293328"/>
              <a:gd name="T57" fmla="*/ 2044476 h 293328"/>
              <a:gd name="T58" fmla="*/ 117592766 w 293328"/>
              <a:gd name="T59" fmla="*/ 3930422 h 293328"/>
              <a:gd name="T60" fmla="*/ 115597421 w 293328"/>
              <a:gd name="T61" fmla="*/ 73735681 h 293328"/>
              <a:gd name="T62" fmla="*/ 105004974 w 293328"/>
              <a:gd name="T63" fmla="*/ 81754117 h 293328"/>
              <a:gd name="T64" fmla="*/ 94719662 w 293328"/>
              <a:gd name="T65" fmla="*/ 88042880 h 293328"/>
              <a:gd name="T66" fmla="*/ 86275502 w 293328"/>
              <a:gd name="T67" fmla="*/ 128133161 h 293328"/>
              <a:gd name="T68" fmla="*/ 73380249 w 293328"/>
              <a:gd name="T69" fmla="*/ 128133161 h 293328"/>
              <a:gd name="T70" fmla="*/ 64937487 w 293328"/>
              <a:gd name="T71" fmla="*/ 62730148 h 293328"/>
              <a:gd name="T72" fmla="*/ 38379011 w 293328"/>
              <a:gd name="T73" fmla="*/ 32544374 h 293328"/>
              <a:gd name="T74" fmla="*/ 48357047 w 293328"/>
              <a:gd name="T75" fmla="*/ 22325141 h 293328"/>
              <a:gd name="T76" fmla="*/ 71077972 w 293328"/>
              <a:gd name="T77" fmla="*/ 42134862 h 293328"/>
              <a:gd name="T78" fmla="*/ 105004974 w 293328"/>
              <a:gd name="T79" fmla="*/ 54555247 h 293328"/>
              <a:gd name="T80" fmla="*/ 113755352 w 293328"/>
              <a:gd name="T81" fmla="*/ 69962757 h 293328"/>
              <a:gd name="T82" fmla="*/ 11360453 w 293328"/>
              <a:gd name="T83" fmla="*/ 3930422 h 293328"/>
              <a:gd name="T84" fmla="*/ 59103376 w 293328"/>
              <a:gd name="T85" fmla="*/ 69962757 h 293328"/>
              <a:gd name="T86" fmla="*/ 59103376 w 293328"/>
              <a:gd name="T87" fmla="*/ 73735681 h 293328"/>
              <a:gd name="T88" fmla="*/ 7522971 w 293328"/>
              <a:gd name="T89" fmla="*/ 71849273 h 293328"/>
              <a:gd name="T90" fmla="*/ 1841582 w 293328"/>
              <a:gd name="T91" fmla="*/ 3930422 h 293328"/>
              <a:gd name="T92" fmla="*/ 1841582 w 293328"/>
              <a:gd name="T93" fmla="*/ 0 h 29332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93328" h="293328">
                <a:moveTo>
                  <a:pt x="161240" y="190394"/>
                </a:moveTo>
                <a:lnTo>
                  <a:pt x="161240" y="273893"/>
                </a:lnTo>
                <a:cubicBezTo>
                  <a:pt x="161240" y="279652"/>
                  <a:pt x="165919" y="284690"/>
                  <a:pt x="172038" y="284690"/>
                </a:cubicBezTo>
                <a:cubicBezTo>
                  <a:pt x="177796" y="284690"/>
                  <a:pt x="182835" y="279652"/>
                  <a:pt x="182835" y="273893"/>
                </a:cubicBezTo>
                <a:lnTo>
                  <a:pt x="182835" y="205870"/>
                </a:lnTo>
                <a:cubicBezTo>
                  <a:pt x="182835" y="203350"/>
                  <a:pt x="184635" y="201551"/>
                  <a:pt x="187154" y="201551"/>
                </a:cubicBezTo>
                <a:cubicBezTo>
                  <a:pt x="189674" y="201551"/>
                  <a:pt x="191473" y="203350"/>
                  <a:pt x="191473" y="205870"/>
                </a:cubicBezTo>
                <a:lnTo>
                  <a:pt x="191473" y="273893"/>
                </a:lnTo>
                <a:cubicBezTo>
                  <a:pt x="191473" y="279652"/>
                  <a:pt x="196512" y="284690"/>
                  <a:pt x="202270" y="284690"/>
                </a:cubicBezTo>
                <a:cubicBezTo>
                  <a:pt x="208389" y="284690"/>
                  <a:pt x="213068" y="279652"/>
                  <a:pt x="213068" y="273893"/>
                </a:cubicBezTo>
                <a:lnTo>
                  <a:pt x="213068" y="190394"/>
                </a:lnTo>
                <a:lnTo>
                  <a:pt x="161240" y="190394"/>
                </a:lnTo>
                <a:close/>
                <a:moveTo>
                  <a:pt x="187135" y="160338"/>
                </a:moveTo>
                <a:cubicBezTo>
                  <a:pt x="189802" y="160338"/>
                  <a:pt x="191707" y="162624"/>
                  <a:pt x="191707" y="164910"/>
                </a:cubicBezTo>
                <a:cubicBezTo>
                  <a:pt x="191707" y="167577"/>
                  <a:pt x="189802" y="169482"/>
                  <a:pt x="187135" y="169482"/>
                </a:cubicBezTo>
                <a:cubicBezTo>
                  <a:pt x="184468" y="169482"/>
                  <a:pt x="182563" y="167577"/>
                  <a:pt x="182563" y="164910"/>
                </a:cubicBezTo>
                <a:cubicBezTo>
                  <a:pt x="182563" y="162243"/>
                  <a:pt x="184468" y="160338"/>
                  <a:pt x="187135" y="160338"/>
                </a:cubicBezTo>
                <a:close/>
                <a:moveTo>
                  <a:pt x="187135" y="139700"/>
                </a:moveTo>
                <a:cubicBezTo>
                  <a:pt x="189802" y="139700"/>
                  <a:pt x="191707" y="141532"/>
                  <a:pt x="191707" y="144096"/>
                </a:cubicBezTo>
                <a:cubicBezTo>
                  <a:pt x="191707" y="146661"/>
                  <a:pt x="189802" y="148859"/>
                  <a:pt x="187135" y="148859"/>
                </a:cubicBezTo>
                <a:cubicBezTo>
                  <a:pt x="184468" y="148859"/>
                  <a:pt x="182563" y="146661"/>
                  <a:pt x="182563" y="144096"/>
                </a:cubicBezTo>
                <a:cubicBezTo>
                  <a:pt x="182563" y="141532"/>
                  <a:pt x="184468" y="139700"/>
                  <a:pt x="187135" y="139700"/>
                </a:cubicBezTo>
                <a:close/>
                <a:moveTo>
                  <a:pt x="187135" y="117475"/>
                </a:moveTo>
                <a:cubicBezTo>
                  <a:pt x="189802" y="117475"/>
                  <a:pt x="191707" y="119761"/>
                  <a:pt x="191707" y="122047"/>
                </a:cubicBezTo>
                <a:cubicBezTo>
                  <a:pt x="191707" y="124714"/>
                  <a:pt x="189802" y="126619"/>
                  <a:pt x="187135" y="126619"/>
                </a:cubicBezTo>
                <a:cubicBezTo>
                  <a:pt x="184468" y="126619"/>
                  <a:pt x="182563" y="124714"/>
                  <a:pt x="182563" y="122047"/>
                </a:cubicBezTo>
                <a:cubicBezTo>
                  <a:pt x="182563" y="119761"/>
                  <a:pt x="184468" y="117475"/>
                  <a:pt x="187135" y="117475"/>
                </a:cubicBezTo>
                <a:close/>
                <a:moveTo>
                  <a:pt x="96456" y="57586"/>
                </a:moveTo>
                <a:cubicBezTo>
                  <a:pt x="93577" y="60465"/>
                  <a:pt x="93577" y="65144"/>
                  <a:pt x="96456" y="68023"/>
                </a:cubicBezTo>
                <a:lnTo>
                  <a:pt x="153682" y="125969"/>
                </a:lnTo>
                <a:cubicBezTo>
                  <a:pt x="158361" y="130648"/>
                  <a:pt x="161240" y="136767"/>
                  <a:pt x="161240" y="143605"/>
                </a:cubicBezTo>
                <a:lnTo>
                  <a:pt x="161240" y="181396"/>
                </a:lnTo>
                <a:lnTo>
                  <a:pt x="213068" y="181396"/>
                </a:lnTo>
                <a:lnTo>
                  <a:pt x="213068" y="128849"/>
                </a:lnTo>
                <a:cubicBezTo>
                  <a:pt x="213068" y="126329"/>
                  <a:pt x="215227" y="124530"/>
                  <a:pt x="217387" y="124530"/>
                </a:cubicBezTo>
                <a:cubicBezTo>
                  <a:pt x="219906" y="124530"/>
                  <a:pt x="222066" y="126329"/>
                  <a:pt x="222066" y="128849"/>
                </a:cubicBezTo>
                <a:lnTo>
                  <a:pt x="222066" y="187154"/>
                </a:lnTo>
                <a:cubicBezTo>
                  <a:pt x="222066" y="191113"/>
                  <a:pt x="225305" y="194353"/>
                  <a:pt x="229624" y="194353"/>
                </a:cubicBezTo>
                <a:cubicBezTo>
                  <a:pt x="233943" y="194353"/>
                  <a:pt x="237182" y="191113"/>
                  <a:pt x="237182" y="187154"/>
                </a:cubicBezTo>
                <a:lnTo>
                  <a:pt x="237182" y="124890"/>
                </a:lnTo>
                <a:cubicBezTo>
                  <a:pt x="237182" y="114092"/>
                  <a:pt x="228184" y="105454"/>
                  <a:pt x="217387" y="105454"/>
                </a:cubicBezTo>
                <a:lnTo>
                  <a:pt x="166639" y="105454"/>
                </a:lnTo>
                <a:cubicBezTo>
                  <a:pt x="159081" y="105454"/>
                  <a:pt x="151883" y="102575"/>
                  <a:pt x="146124" y="96816"/>
                </a:cubicBezTo>
                <a:lnTo>
                  <a:pt x="106894" y="57586"/>
                </a:lnTo>
                <a:cubicBezTo>
                  <a:pt x="104014" y="54706"/>
                  <a:pt x="98976" y="54706"/>
                  <a:pt x="96456" y="57586"/>
                </a:cubicBezTo>
                <a:close/>
                <a:moveTo>
                  <a:pt x="187325" y="45456"/>
                </a:moveTo>
                <a:cubicBezTo>
                  <a:pt x="178381" y="45456"/>
                  <a:pt x="170869" y="52611"/>
                  <a:pt x="170869" y="61555"/>
                </a:cubicBezTo>
                <a:cubicBezTo>
                  <a:pt x="170869" y="70856"/>
                  <a:pt x="178381" y="78011"/>
                  <a:pt x="187325" y="78011"/>
                </a:cubicBezTo>
                <a:cubicBezTo>
                  <a:pt x="196269" y="78011"/>
                  <a:pt x="203781" y="70856"/>
                  <a:pt x="203781" y="61555"/>
                </a:cubicBezTo>
                <a:cubicBezTo>
                  <a:pt x="203781" y="52611"/>
                  <a:pt x="196269" y="45456"/>
                  <a:pt x="187325" y="45456"/>
                </a:cubicBezTo>
                <a:close/>
                <a:moveTo>
                  <a:pt x="187325" y="36513"/>
                </a:moveTo>
                <a:cubicBezTo>
                  <a:pt x="201277" y="36513"/>
                  <a:pt x="212367" y="47961"/>
                  <a:pt x="212367" y="61555"/>
                </a:cubicBezTo>
                <a:cubicBezTo>
                  <a:pt x="212367" y="75507"/>
                  <a:pt x="201277" y="86955"/>
                  <a:pt x="187325" y="86955"/>
                </a:cubicBezTo>
                <a:cubicBezTo>
                  <a:pt x="173373" y="86955"/>
                  <a:pt x="161925" y="75507"/>
                  <a:pt x="161925" y="61555"/>
                </a:cubicBezTo>
                <a:cubicBezTo>
                  <a:pt x="161925" y="47961"/>
                  <a:pt x="173373" y="36513"/>
                  <a:pt x="187325" y="36513"/>
                </a:cubicBezTo>
                <a:close/>
                <a:moveTo>
                  <a:pt x="4319" y="0"/>
                </a:moveTo>
                <a:lnTo>
                  <a:pt x="289009" y="0"/>
                </a:lnTo>
                <a:cubicBezTo>
                  <a:pt x="291529" y="0"/>
                  <a:pt x="293328" y="1799"/>
                  <a:pt x="293328" y="4679"/>
                </a:cubicBezTo>
                <a:cubicBezTo>
                  <a:pt x="293328" y="6838"/>
                  <a:pt x="291529" y="8998"/>
                  <a:pt x="289009" y="8998"/>
                </a:cubicBezTo>
                <a:lnTo>
                  <a:pt x="275692" y="8998"/>
                </a:lnTo>
                <a:lnTo>
                  <a:pt x="275692" y="164480"/>
                </a:lnTo>
                <a:cubicBezTo>
                  <a:pt x="275692" y="166999"/>
                  <a:pt x="273893" y="168799"/>
                  <a:pt x="271014" y="168799"/>
                </a:cubicBezTo>
                <a:lnTo>
                  <a:pt x="246180" y="168799"/>
                </a:lnTo>
                <a:lnTo>
                  <a:pt x="246180" y="187154"/>
                </a:lnTo>
                <a:cubicBezTo>
                  <a:pt x="246180" y="196152"/>
                  <a:pt x="238622" y="203710"/>
                  <a:pt x="229624" y="203710"/>
                </a:cubicBezTo>
                <a:cubicBezTo>
                  <a:pt x="226744" y="203710"/>
                  <a:pt x="224225" y="202631"/>
                  <a:pt x="222066" y="201551"/>
                </a:cubicBezTo>
                <a:lnTo>
                  <a:pt x="222066" y="273893"/>
                </a:lnTo>
                <a:cubicBezTo>
                  <a:pt x="222066" y="284690"/>
                  <a:pt x="213068" y="293328"/>
                  <a:pt x="202270" y="293328"/>
                </a:cubicBezTo>
                <a:cubicBezTo>
                  <a:pt x="196152" y="293328"/>
                  <a:pt x="190753" y="290449"/>
                  <a:pt x="187154" y="286130"/>
                </a:cubicBezTo>
                <a:cubicBezTo>
                  <a:pt x="183555" y="290449"/>
                  <a:pt x="178156" y="293328"/>
                  <a:pt x="172038" y="293328"/>
                </a:cubicBezTo>
                <a:cubicBezTo>
                  <a:pt x="161240" y="293328"/>
                  <a:pt x="152243" y="284690"/>
                  <a:pt x="152243" y="273893"/>
                </a:cubicBezTo>
                <a:lnTo>
                  <a:pt x="152243" y="143605"/>
                </a:lnTo>
                <a:cubicBezTo>
                  <a:pt x="152243" y="139286"/>
                  <a:pt x="150443" y="135327"/>
                  <a:pt x="147204" y="132088"/>
                </a:cubicBezTo>
                <a:lnTo>
                  <a:pt x="89978" y="74501"/>
                </a:lnTo>
                <a:cubicBezTo>
                  <a:pt x="83859" y="68023"/>
                  <a:pt x="83859" y="57586"/>
                  <a:pt x="89978" y="51107"/>
                </a:cubicBezTo>
                <a:cubicBezTo>
                  <a:pt x="96456" y="44989"/>
                  <a:pt x="106894" y="44989"/>
                  <a:pt x="113372" y="51107"/>
                </a:cubicBezTo>
                <a:lnTo>
                  <a:pt x="152603" y="90698"/>
                </a:lnTo>
                <a:cubicBezTo>
                  <a:pt x="156562" y="94297"/>
                  <a:pt x="161600" y="96456"/>
                  <a:pt x="166639" y="96456"/>
                </a:cubicBezTo>
                <a:lnTo>
                  <a:pt x="217387" y="96456"/>
                </a:lnTo>
                <a:cubicBezTo>
                  <a:pt x="233223" y="96456"/>
                  <a:pt x="246180" y="109053"/>
                  <a:pt x="246180" y="124890"/>
                </a:cubicBezTo>
                <a:lnTo>
                  <a:pt x="246180" y="160161"/>
                </a:lnTo>
                <a:lnTo>
                  <a:pt x="266695" y="160161"/>
                </a:lnTo>
                <a:lnTo>
                  <a:pt x="266695" y="8998"/>
                </a:lnTo>
                <a:lnTo>
                  <a:pt x="26633" y="8998"/>
                </a:lnTo>
                <a:lnTo>
                  <a:pt x="26633" y="160161"/>
                </a:lnTo>
                <a:lnTo>
                  <a:pt x="138566" y="160161"/>
                </a:lnTo>
                <a:cubicBezTo>
                  <a:pt x="141085" y="160161"/>
                  <a:pt x="143245" y="161961"/>
                  <a:pt x="143245" y="164480"/>
                </a:cubicBezTo>
                <a:cubicBezTo>
                  <a:pt x="143245" y="166999"/>
                  <a:pt x="141085" y="168799"/>
                  <a:pt x="138566" y="168799"/>
                </a:cubicBezTo>
                <a:lnTo>
                  <a:pt x="22314" y="168799"/>
                </a:lnTo>
                <a:cubicBezTo>
                  <a:pt x="19795" y="168799"/>
                  <a:pt x="17636" y="166999"/>
                  <a:pt x="17636" y="164480"/>
                </a:cubicBezTo>
                <a:lnTo>
                  <a:pt x="17636" y="8998"/>
                </a:lnTo>
                <a:lnTo>
                  <a:pt x="4319" y="8998"/>
                </a:lnTo>
                <a:cubicBezTo>
                  <a:pt x="1799" y="8998"/>
                  <a:pt x="0" y="6838"/>
                  <a:pt x="0" y="4679"/>
                </a:cubicBezTo>
                <a:cubicBezTo>
                  <a:pt x="0" y="1799"/>
                  <a:pt x="1799" y="0"/>
                  <a:pt x="431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7" name="Freeform 153">
            <a:extLst>
              <a:ext uri="{FF2B5EF4-FFF2-40B4-BE49-F238E27FC236}">
                <a16:creationId xmlns:a16="http://schemas.microsoft.com/office/drawing/2014/main" id="{1B8E2B29-8F52-E6B4-78A3-AE1334015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8511" y="3011910"/>
            <a:ext cx="1079496" cy="1079495"/>
          </a:xfrm>
          <a:custGeom>
            <a:avLst/>
            <a:gdLst>
              <a:gd name="T0" fmla="*/ 866 w 1734"/>
              <a:gd name="T1" fmla="*/ 0 h 1734"/>
              <a:gd name="T2" fmla="*/ 866 w 1734"/>
              <a:gd name="T3" fmla="*/ 0 h 1734"/>
              <a:gd name="T4" fmla="*/ 1733 w 1734"/>
              <a:gd name="T5" fmla="*/ 867 h 1734"/>
              <a:gd name="T6" fmla="*/ 1733 w 1734"/>
              <a:gd name="T7" fmla="*/ 867 h 1734"/>
              <a:gd name="T8" fmla="*/ 866 w 1734"/>
              <a:gd name="T9" fmla="*/ 1733 h 1734"/>
              <a:gd name="T10" fmla="*/ 866 w 1734"/>
              <a:gd name="T11" fmla="*/ 1733 h 1734"/>
              <a:gd name="T12" fmla="*/ 0 w 1734"/>
              <a:gd name="T13" fmla="*/ 867 h 1734"/>
              <a:gd name="T14" fmla="*/ 0 w 1734"/>
              <a:gd name="T15" fmla="*/ 867 h 1734"/>
              <a:gd name="T16" fmla="*/ 866 w 1734"/>
              <a:gd name="T17" fmla="*/ 0 h 1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34" h="1734">
                <a:moveTo>
                  <a:pt x="866" y="0"/>
                </a:moveTo>
                <a:lnTo>
                  <a:pt x="866" y="0"/>
                </a:lnTo>
                <a:cubicBezTo>
                  <a:pt x="1345" y="0"/>
                  <a:pt x="1733" y="388"/>
                  <a:pt x="1733" y="867"/>
                </a:cubicBezTo>
                <a:lnTo>
                  <a:pt x="1733" y="867"/>
                </a:lnTo>
                <a:cubicBezTo>
                  <a:pt x="1733" y="1345"/>
                  <a:pt x="1345" y="1733"/>
                  <a:pt x="866" y="1733"/>
                </a:cubicBezTo>
                <a:lnTo>
                  <a:pt x="866" y="1733"/>
                </a:lnTo>
                <a:cubicBezTo>
                  <a:pt x="388" y="1733"/>
                  <a:pt x="0" y="1345"/>
                  <a:pt x="0" y="867"/>
                </a:cubicBezTo>
                <a:lnTo>
                  <a:pt x="0" y="867"/>
                </a:lnTo>
                <a:cubicBezTo>
                  <a:pt x="0" y="388"/>
                  <a:pt x="388" y="0"/>
                  <a:pt x="866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8" name="Freeform 216">
            <a:extLst>
              <a:ext uri="{FF2B5EF4-FFF2-40B4-BE49-F238E27FC236}">
                <a16:creationId xmlns:a16="http://schemas.microsoft.com/office/drawing/2014/main" id="{448312B4-09A2-74C4-DF75-2EFE5B380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8259" y="3057561"/>
            <a:ext cx="32962" cy="1675554"/>
          </a:xfrm>
          <a:custGeom>
            <a:avLst/>
            <a:gdLst>
              <a:gd name="T0" fmla="*/ 26 w 53"/>
              <a:gd name="T1" fmla="*/ 2689 h 2690"/>
              <a:gd name="T2" fmla="*/ 26 w 53"/>
              <a:gd name="T3" fmla="*/ 2689 h 2690"/>
              <a:gd name="T4" fmla="*/ 0 w 53"/>
              <a:gd name="T5" fmla="*/ 2664 h 2690"/>
              <a:gd name="T6" fmla="*/ 0 w 53"/>
              <a:gd name="T7" fmla="*/ 25 h 2690"/>
              <a:gd name="T8" fmla="*/ 0 w 53"/>
              <a:gd name="T9" fmla="*/ 25 h 2690"/>
              <a:gd name="T10" fmla="*/ 26 w 53"/>
              <a:gd name="T11" fmla="*/ 0 h 2690"/>
              <a:gd name="T12" fmla="*/ 26 w 53"/>
              <a:gd name="T13" fmla="*/ 0 h 2690"/>
              <a:gd name="T14" fmla="*/ 52 w 53"/>
              <a:gd name="T15" fmla="*/ 25 h 2690"/>
              <a:gd name="T16" fmla="*/ 52 w 53"/>
              <a:gd name="T17" fmla="*/ 2664 h 2690"/>
              <a:gd name="T18" fmla="*/ 52 w 53"/>
              <a:gd name="T19" fmla="*/ 2664 h 2690"/>
              <a:gd name="T20" fmla="*/ 26 w 53"/>
              <a:gd name="T21" fmla="*/ 2689 h 2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2690">
                <a:moveTo>
                  <a:pt x="26" y="2689"/>
                </a:moveTo>
                <a:lnTo>
                  <a:pt x="26" y="2689"/>
                </a:lnTo>
                <a:cubicBezTo>
                  <a:pt x="12" y="2689"/>
                  <a:pt x="0" y="2678"/>
                  <a:pt x="0" y="2664"/>
                </a:cubicBezTo>
                <a:lnTo>
                  <a:pt x="0" y="25"/>
                </a:lnTo>
                <a:lnTo>
                  <a:pt x="0" y="25"/>
                </a:lnTo>
                <a:cubicBezTo>
                  <a:pt x="0" y="11"/>
                  <a:pt x="12" y="0"/>
                  <a:pt x="26" y="0"/>
                </a:cubicBezTo>
                <a:lnTo>
                  <a:pt x="26" y="0"/>
                </a:lnTo>
                <a:cubicBezTo>
                  <a:pt x="40" y="0"/>
                  <a:pt x="52" y="11"/>
                  <a:pt x="52" y="25"/>
                </a:cubicBezTo>
                <a:lnTo>
                  <a:pt x="52" y="2664"/>
                </a:lnTo>
                <a:lnTo>
                  <a:pt x="52" y="2664"/>
                </a:lnTo>
                <a:cubicBezTo>
                  <a:pt x="52" y="2678"/>
                  <a:pt x="40" y="2689"/>
                  <a:pt x="26" y="2689"/>
                </a:cubicBez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9" name="Freeform 224">
            <a:extLst>
              <a:ext uri="{FF2B5EF4-FFF2-40B4-BE49-F238E27FC236}">
                <a16:creationId xmlns:a16="http://schemas.microsoft.com/office/drawing/2014/main" id="{31D6A524-C853-7BF3-9FEB-B42EEA38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6452" y="3169850"/>
            <a:ext cx="763613" cy="763613"/>
          </a:xfrm>
          <a:custGeom>
            <a:avLst/>
            <a:gdLst>
              <a:gd name="T0" fmla="*/ 612 w 1224"/>
              <a:gd name="T1" fmla="*/ 0 h 1224"/>
              <a:gd name="T2" fmla="*/ 612 w 1224"/>
              <a:gd name="T3" fmla="*/ 0 h 1224"/>
              <a:gd name="T4" fmla="*/ 1223 w 1224"/>
              <a:gd name="T5" fmla="*/ 611 h 1224"/>
              <a:gd name="T6" fmla="*/ 1223 w 1224"/>
              <a:gd name="T7" fmla="*/ 611 h 1224"/>
              <a:gd name="T8" fmla="*/ 612 w 1224"/>
              <a:gd name="T9" fmla="*/ 1223 h 1224"/>
              <a:gd name="T10" fmla="*/ 612 w 1224"/>
              <a:gd name="T11" fmla="*/ 1223 h 1224"/>
              <a:gd name="T12" fmla="*/ 0 w 1224"/>
              <a:gd name="T13" fmla="*/ 611 h 1224"/>
              <a:gd name="T14" fmla="*/ 0 w 1224"/>
              <a:gd name="T15" fmla="*/ 611 h 1224"/>
              <a:gd name="T16" fmla="*/ 612 w 1224"/>
              <a:gd name="T17" fmla="*/ 0 h 1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4" h="1224">
                <a:moveTo>
                  <a:pt x="612" y="0"/>
                </a:moveTo>
                <a:lnTo>
                  <a:pt x="612" y="0"/>
                </a:lnTo>
                <a:cubicBezTo>
                  <a:pt x="950" y="0"/>
                  <a:pt x="1223" y="274"/>
                  <a:pt x="1223" y="611"/>
                </a:cubicBezTo>
                <a:lnTo>
                  <a:pt x="1223" y="611"/>
                </a:lnTo>
                <a:cubicBezTo>
                  <a:pt x="1223" y="949"/>
                  <a:pt x="950" y="1223"/>
                  <a:pt x="612" y="1223"/>
                </a:cubicBezTo>
                <a:lnTo>
                  <a:pt x="612" y="1223"/>
                </a:lnTo>
                <a:cubicBezTo>
                  <a:pt x="274" y="1223"/>
                  <a:pt x="0" y="949"/>
                  <a:pt x="0" y="611"/>
                </a:cubicBezTo>
                <a:lnTo>
                  <a:pt x="0" y="611"/>
                </a:lnTo>
                <a:cubicBezTo>
                  <a:pt x="0" y="274"/>
                  <a:pt x="274" y="0"/>
                  <a:pt x="612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118AB2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34EF8EDC-AB2C-5F29-A782-93ADBBE08762}"/>
              </a:ext>
            </a:extLst>
          </p:cNvPr>
          <p:cNvSpPr txBox="1">
            <a:spLocks/>
          </p:cNvSpPr>
          <p:nvPr/>
        </p:nvSpPr>
        <p:spPr>
          <a:xfrm>
            <a:off x="9921762" y="5030325"/>
            <a:ext cx="2025956" cy="79310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Transformers : </a:t>
            </a:r>
          </a:p>
          <a:p>
            <a:pPr>
              <a:lnSpc>
                <a:spcPts val="1750"/>
              </a:lnSpc>
            </a:pPr>
            <a:r>
              <a:rPr lang="en-US" sz="1200" dirty="0"/>
              <a:t>BERT, GPT (1/2/3), </a:t>
            </a:r>
          </a:p>
          <a:p>
            <a:pPr>
              <a:lnSpc>
                <a:spcPts val="1750"/>
              </a:lnSpc>
            </a:pPr>
            <a:r>
              <a:rPr lang="en-US" sz="1200" dirty="0" err="1"/>
              <a:t>ChatGPT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554E77-3344-0C6F-CD70-48840DE076AE}"/>
              </a:ext>
            </a:extLst>
          </p:cNvPr>
          <p:cNvSpPr txBox="1"/>
          <p:nvPr/>
        </p:nvSpPr>
        <p:spPr>
          <a:xfrm>
            <a:off x="10546871" y="2515739"/>
            <a:ext cx="841898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2017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8114894-4D07-7F89-91FC-212EECE8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10" y="2456497"/>
            <a:ext cx="539748" cy="44560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9CC893-C872-A8CC-45A1-A56737F0C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566" y="3604384"/>
            <a:ext cx="622509" cy="3739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E33D97-6A20-DB27-AD5F-9889CF765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687" y="2469459"/>
            <a:ext cx="548734" cy="4924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C664336-172A-61AB-9BAF-A50FCF3E3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561" y="3283977"/>
            <a:ext cx="545662" cy="545662"/>
          </a:xfrm>
          <a:prstGeom prst="rect">
            <a:avLst/>
          </a:prstGeom>
        </p:spPr>
      </p:pic>
      <p:sp>
        <p:nvSpPr>
          <p:cNvPr id="46" name="Freeform 217">
            <a:extLst>
              <a:ext uri="{FF2B5EF4-FFF2-40B4-BE49-F238E27FC236}">
                <a16:creationId xmlns:a16="http://schemas.microsoft.com/office/drawing/2014/main" id="{4E42B90D-21C8-16C6-C1ED-B343E363F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253" y="4690263"/>
            <a:ext cx="192277" cy="189529"/>
          </a:xfrm>
          <a:custGeom>
            <a:avLst/>
            <a:gdLst>
              <a:gd name="T0" fmla="*/ 153 w 307"/>
              <a:gd name="T1" fmla="*/ 0 h 306"/>
              <a:gd name="T2" fmla="*/ 153 w 307"/>
              <a:gd name="T3" fmla="*/ 0 h 306"/>
              <a:gd name="T4" fmla="*/ 306 w 307"/>
              <a:gd name="T5" fmla="*/ 152 h 306"/>
              <a:gd name="T6" fmla="*/ 306 w 307"/>
              <a:gd name="T7" fmla="*/ 152 h 306"/>
              <a:gd name="T8" fmla="*/ 153 w 307"/>
              <a:gd name="T9" fmla="*/ 305 h 306"/>
              <a:gd name="T10" fmla="*/ 153 w 307"/>
              <a:gd name="T11" fmla="*/ 305 h 306"/>
              <a:gd name="T12" fmla="*/ 0 w 307"/>
              <a:gd name="T13" fmla="*/ 152 h 306"/>
              <a:gd name="T14" fmla="*/ 0 w 307"/>
              <a:gd name="T15" fmla="*/ 152 h 306"/>
              <a:gd name="T16" fmla="*/ 153 w 307"/>
              <a:gd name="T17" fmla="*/ 0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7" h="306">
                <a:moveTo>
                  <a:pt x="153" y="0"/>
                </a:moveTo>
                <a:lnTo>
                  <a:pt x="153" y="0"/>
                </a:lnTo>
                <a:cubicBezTo>
                  <a:pt x="238" y="0"/>
                  <a:pt x="306" y="68"/>
                  <a:pt x="306" y="152"/>
                </a:cubicBezTo>
                <a:lnTo>
                  <a:pt x="306" y="152"/>
                </a:lnTo>
                <a:cubicBezTo>
                  <a:pt x="306" y="237"/>
                  <a:pt x="238" y="305"/>
                  <a:pt x="153" y="305"/>
                </a:cubicBezTo>
                <a:lnTo>
                  <a:pt x="153" y="305"/>
                </a:lnTo>
                <a:cubicBezTo>
                  <a:pt x="68" y="305"/>
                  <a:pt x="0" y="237"/>
                  <a:pt x="0" y="152"/>
                </a:cubicBezTo>
                <a:lnTo>
                  <a:pt x="0" y="152"/>
                </a:lnTo>
                <a:cubicBezTo>
                  <a:pt x="0" y="68"/>
                  <a:pt x="68" y="0"/>
                  <a:pt x="153" y="0"/>
                </a:cubicBez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ED5FDF20-E567-81B4-1188-7FAE7FB22F7B}"/>
              </a:ext>
            </a:extLst>
          </p:cNvPr>
          <p:cNvSpPr txBox="1">
            <a:spLocks/>
          </p:cNvSpPr>
          <p:nvPr/>
        </p:nvSpPr>
        <p:spPr>
          <a:xfrm>
            <a:off x="6175159" y="5096034"/>
            <a:ext cx="2025956" cy="1180901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Statistical Methods : </a:t>
            </a:r>
            <a:r>
              <a:rPr lang="en-US" sz="1200" dirty="0"/>
              <a:t>Sentence compression, reordering, lexical paraphrasing, syntactic transformation</a:t>
            </a:r>
            <a:endParaRPr lang="en-US" sz="1200" dirty="0">
              <a:solidFill>
                <a:schemeClr val="tx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5F3153-7190-6C2F-94D7-2BAF3542B227}"/>
              </a:ext>
            </a:extLst>
          </p:cNvPr>
          <p:cNvSpPr/>
          <p:nvPr/>
        </p:nvSpPr>
        <p:spPr>
          <a:xfrm>
            <a:off x="8191931" y="1422400"/>
            <a:ext cx="3453969" cy="49339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FB3614-4E67-DF33-7FF3-A25B6AEB5FED}"/>
              </a:ext>
            </a:extLst>
          </p:cNvPr>
          <p:cNvSpPr txBox="1"/>
          <p:nvPr/>
        </p:nvSpPr>
        <p:spPr>
          <a:xfrm>
            <a:off x="9139695" y="1092418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9667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50F3-001D-C1A5-F068-82009B0A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and Clinical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59453-6346-AA23-DC7F-19DD8F46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Applications – Question Answering</a:t>
            </a:r>
          </a:p>
          <a:p>
            <a:r>
              <a:rPr lang="en-US" dirty="0"/>
              <a:t>Google’s </a:t>
            </a:r>
            <a:r>
              <a:rPr lang="en-US" dirty="0" err="1"/>
              <a:t>MedPaLM</a:t>
            </a:r>
            <a:r>
              <a:rPr lang="en-US" dirty="0"/>
              <a:t> answering clinical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D78A7-B9DB-5159-3688-DCB5E0DA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50</a:t>
            </a:fld>
            <a:endParaRPr lang="en-CA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190E802-3DCE-389E-0C74-8AD60E09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2182304"/>
            <a:ext cx="6540500" cy="45391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897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50F3-001D-C1A5-F068-82009B0A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and Clinical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59453-6346-AA23-DC7F-19DD8F46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Applications – Relation Extraction</a:t>
            </a:r>
          </a:p>
          <a:p>
            <a:r>
              <a:rPr lang="en-US" dirty="0"/>
              <a:t>BERT model for gene-disease relation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D78A7-B9DB-5159-3688-DCB5E0DA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51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148B6-98B6-C36B-B221-5861FD7B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986" y="2337180"/>
            <a:ext cx="4801114" cy="4092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901BA582-BEEA-B5D9-45BF-ED307C0E1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2933700"/>
            <a:ext cx="6280877" cy="289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46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50F3-001D-C1A5-F068-82009B0A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and Clinical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59453-6346-AA23-DC7F-19DD8F46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Applications – Text Summarization</a:t>
            </a:r>
          </a:p>
          <a:p>
            <a:r>
              <a:rPr lang="en-US" dirty="0" err="1"/>
              <a:t>PubMedGPT</a:t>
            </a:r>
            <a:r>
              <a:rPr lang="en-US" dirty="0"/>
              <a:t> on summarizing patient voice/email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D78A7-B9DB-5159-3688-DCB5E0DA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52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2446E-428D-5F36-C0D1-8D43DD73BA55}"/>
              </a:ext>
            </a:extLst>
          </p:cNvPr>
          <p:cNvSpPr txBox="1"/>
          <p:nvPr/>
        </p:nvSpPr>
        <p:spPr>
          <a:xfrm>
            <a:off x="838201" y="2044701"/>
            <a:ext cx="105156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0" u="sng" dirty="0">
                <a:effectLst/>
                <a:latin typeface="Manrope"/>
              </a:rPr>
              <a:t>Input:</a:t>
            </a:r>
            <a:r>
              <a:rPr lang="en-US" b="0" i="0" dirty="0">
                <a:effectLst/>
                <a:latin typeface="Manrope"/>
              </a:rPr>
              <a:t> </a:t>
            </a:r>
          </a:p>
          <a:p>
            <a:pPr algn="l"/>
            <a:r>
              <a:rPr lang="en-US" b="0" i="0" dirty="0">
                <a:effectLst/>
                <a:latin typeface="Manrope"/>
              </a:rPr>
              <a:t>SUBJECT: ball and socket joint MESSAGE: sir, with due respect I would like to state that there is a pain in my ball and socket joint . I didn’t feel and pain in normal or lower position as I up my hard there is a huge site of pain in my ball and socket joint. please prescribe a medicine for the cure .</a:t>
            </a:r>
          </a:p>
          <a:p>
            <a:pPr algn="l"/>
            <a:r>
              <a:rPr lang="en-US" b="1" i="0" u="sng" dirty="0">
                <a:effectLst/>
                <a:latin typeface="Manrope"/>
              </a:rPr>
              <a:t>Gold</a:t>
            </a:r>
          </a:p>
          <a:p>
            <a:pPr algn="l"/>
            <a:r>
              <a:rPr lang="en-US" b="0" i="0" dirty="0">
                <a:effectLst/>
                <a:latin typeface="Manrope"/>
              </a:rPr>
              <a:t>What are the treatments for joint pain?</a:t>
            </a:r>
          </a:p>
          <a:p>
            <a:pPr algn="l"/>
            <a:r>
              <a:rPr lang="en-US" b="1" i="0" u="sng" dirty="0" err="1">
                <a:effectLst/>
                <a:latin typeface="Manrope"/>
              </a:rPr>
              <a:t>PubMedGPT</a:t>
            </a:r>
            <a:r>
              <a:rPr lang="en-US" b="1" i="0" u="sng" dirty="0">
                <a:effectLst/>
                <a:latin typeface="Manrope"/>
              </a:rPr>
              <a:t> 2.7B</a:t>
            </a:r>
          </a:p>
          <a:p>
            <a:pPr algn="l"/>
            <a:r>
              <a:rPr lang="en-US" b="0" i="0" dirty="0">
                <a:effectLst/>
                <a:latin typeface="Manrope"/>
              </a:rPr>
              <a:t>What are the treatments for ball and socket joint pain?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CBB59-FE60-BFEE-FA4D-4BB3AE7FA255}"/>
              </a:ext>
            </a:extLst>
          </p:cNvPr>
          <p:cNvSpPr txBox="1"/>
          <p:nvPr/>
        </p:nvSpPr>
        <p:spPr>
          <a:xfrm>
            <a:off x="838200" y="4542910"/>
            <a:ext cx="105156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0" u="sng" dirty="0">
                <a:solidFill>
                  <a:srgbClr val="60697B"/>
                </a:solidFill>
                <a:effectLst/>
                <a:latin typeface="Manrope"/>
              </a:rPr>
              <a:t>Input:</a:t>
            </a:r>
            <a:r>
              <a:rPr lang="en-US" b="0" i="0" dirty="0">
                <a:solidFill>
                  <a:srgbClr val="60697B"/>
                </a:solidFill>
                <a:effectLst/>
                <a:latin typeface="Manrope"/>
              </a:rPr>
              <a:t> </a:t>
            </a:r>
          </a:p>
          <a:p>
            <a:pPr algn="l"/>
            <a:r>
              <a:rPr lang="en-US" b="0" i="0" dirty="0">
                <a:solidFill>
                  <a:srgbClr val="60697B"/>
                </a:solidFill>
                <a:effectLst/>
                <a:latin typeface="Manrope"/>
              </a:rPr>
              <a:t>SUBJECT: fluocinolone acetonide ointment tube MESSAGE: Is it possible to obtain this ointment (.25 mg) in anything other than a metal tube? I travel a lot, and the tube constantly develops cracks, so the ointment squeezes out everywhere – very messy. My pharmacy doesn’t know of any other packaging. Thank you!</a:t>
            </a:r>
          </a:p>
          <a:p>
            <a:pPr algn="l"/>
            <a:r>
              <a:rPr lang="en-US" b="1" i="0" u="sng" dirty="0">
                <a:solidFill>
                  <a:srgbClr val="60697B"/>
                </a:solidFill>
                <a:effectLst/>
                <a:latin typeface="Manrope"/>
              </a:rPr>
              <a:t>Gold</a:t>
            </a:r>
          </a:p>
          <a:p>
            <a:pPr algn="l"/>
            <a:r>
              <a:rPr lang="en-US" b="0" i="0" dirty="0">
                <a:solidFill>
                  <a:srgbClr val="60697B"/>
                </a:solidFill>
                <a:effectLst/>
                <a:latin typeface="Manrope"/>
              </a:rPr>
              <a:t>Does fluocinolone acetonide ointment.25 mg come in a non-metal tube or other packaging?</a:t>
            </a:r>
          </a:p>
          <a:p>
            <a:pPr algn="l"/>
            <a:r>
              <a:rPr lang="en-US" b="1" i="0" u="sng" dirty="0" err="1">
                <a:solidFill>
                  <a:srgbClr val="60697B"/>
                </a:solidFill>
                <a:effectLst/>
                <a:latin typeface="Manrope"/>
              </a:rPr>
              <a:t>PubMedGPT</a:t>
            </a:r>
            <a:r>
              <a:rPr lang="en-US" b="1" i="0" u="sng" dirty="0">
                <a:solidFill>
                  <a:srgbClr val="60697B"/>
                </a:solidFill>
                <a:effectLst/>
                <a:latin typeface="Manrope"/>
              </a:rPr>
              <a:t> 2.7B</a:t>
            </a:r>
          </a:p>
          <a:p>
            <a:pPr algn="l"/>
            <a:r>
              <a:rPr lang="en-US" b="0" i="0" dirty="0">
                <a:solidFill>
                  <a:srgbClr val="60697B"/>
                </a:solidFill>
                <a:effectLst/>
                <a:latin typeface="Manrope"/>
              </a:rPr>
              <a:t>How can I obtain fluocinolone ointment tube (.25 mg) without a metal tube?</a:t>
            </a:r>
          </a:p>
        </p:txBody>
      </p:sp>
    </p:spTree>
    <p:extLst>
      <p:ext uri="{BB962C8B-B14F-4D97-AF65-F5344CB8AC3E}">
        <p14:creationId xmlns:p14="http://schemas.microsoft.com/office/powerpoint/2010/main" val="3565702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23F64-95B3-96E7-6347-71E3AA73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0F18A-521C-9C77-00D5-EA107DB64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Model evaluation</a:t>
            </a:r>
          </a:p>
          <a:p>
            <a:r>
              <a:rPr lang="en-US" dirty="0">
                <a:cs typeface="Arial" panose="020B0604020202020204" pitchFamily="34" charset="0"/>
              </a:rPr>
              <a:t>Human Evaluations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Ask humans to evaluate the quality of generated text 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Likert Scale for Fluency, Correctness, etc.</a:t>
            </a:r>
          </a:p>
          <a:p>
            <a:r>
              <a:rPr lang="en-US" dirty="0">
                <a:cs typeface="Arial" panose="020B0604020202020204" pitchFamily="34" charset="0"/>
              </a:rPr>
              <a:t>Un-trained Metrics 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N-gram overlap or Distance-based metrics 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BLEU, METEOR, etc.</a:t>
            </a:r>
          </a:p>
          <a:p>
            <a:r>
              <a:rPr lang="en-US" dirty="0">
                <a:cs typeface="Arial" panose="020B0604020202020204" pitchFamily="34" charset="0"/>
              </a:rPr>
              <a:t>Trained Metrics</a:t>
            </a:r>
          </a:p>
          <a:p>
            <a:pPr lvl="1"/>
            <a:r>
              <a:rPr lang="en-US" dirty="0"/>
              <a:t>Contextual learning</a:t>
            </a:r>
          </a:p>
          <a:p>
            <a:pPr lvl="1"/>
            <a:r>
              <a:rPr lang="en-US" dirty="0" err="1"/>
              <a:t>BERTScore</a:t>
            </a:r>
            <a:r>
              <a:rPr lang="en-US" dirty="0"/>
              <a:t>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AF379-679F-DF0D-3468-E75AFBBD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53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7B00F-5E16-15C5-35B3-9B198B9F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504" y="1593851"/>
            <a:ext cx="29210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2ED92-8D3E-D704-13CC-341C0026D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67163"/>
            <a:ext cx="2565400" cy="224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A53CAB-3435-7B76-BC8D-1F8A3DB03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245" y="4117975"/>
            <a:ext cx="2197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11D7-1C65-91EF-8193-89272204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380B-42C8-4B19-AEAF-B5FC9ADB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Language Modeling and Large Language Models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Model types and their variants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Deeper dive and dissecting LLMS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Architecture variants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Model scaling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and adapting LLMs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Biomedical and Clinical Domain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r>
              <a:rPr lang="en-US" dirty="0"/>
              <a:t>Risks of LLMs</a:t>
            </a:r>
          </a:p>
          <a:p>
            <a:pPr lvl="1"/>
            <a:r>
              <a:rPr lang="en-US" b="1" dirty="0"/>
              <a:t>Training, Privacy, and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5DBB5-0B52-E672-0C5F-0AEF41C2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2041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4572-C34A-6B10-3F9B-B6D0E9F5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of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73277-1ACE-C472-5F05-38CA81864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Bias and Toxicity – Evaluation and Mitigation</a:t>
            </a:r>
          </a:p>
          <a:p>
            <a:r>
              <a:rPr lang="en-US" dirty="0"/>
              <a:t>Model Bias</a:t>
            </a:r>
          </a:p>
          <a:p>
            <a:pPr lvl="1"/>
            <a:r>
              <a:rPr lang="en-US" dirty="0"/>
              <a:t>LMs are powerful </a:t>
            </a:r>
            <a:r>
              <a:rPr lang="en-US" dirty="0">
                <a:sym typeface="Wingdings" pitchFamily="2" charset="2"/>
              </a:rPr>
              <a:t> increased adoption  increased harms</a:t>
            </a:r>
          </a:p>
          <a:p>
            <a:pPr lvl="1"/>
            <a:r>
              <a:rPr lang="en-US" dirty="0">
                <a:sym typeface="Wingdings" pitchFamily="2" charset="2"/>
              </a:rPr>
              <a:t>Spreading Disinformation or Misinformation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469C3-7AE2-A129-471B-DE240655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55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87F30-F4DB-7E72-9710-F1AC58CB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429000"/>
            <a:ext cx="3678954" cy="256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38F7EE-EECC-A448-52C9-0A0DE4846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0" y="2970095"/>
            <a:ext cx="7531100" cy="2013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15C9A-B6C5-B350-38ED-705C35C9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5050487"/>
            <a:ext cx="5937250" cy="1508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6399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4572-C34A-6B10-3F9B-B6D0E9F5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of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73277-1ACE-C472-5F05-38CA81864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Bias and Toxicity – Evaluation and Mitigation</a:t>
            </a:r>
          </a:p>
          <a:p>
            <a:r>
              <a:rPr lang="en-US" dirty="0"/>
              <a:t>Bias Mitigation</a:t>
            </a:r>
          </a:p>
          <a:p>
            <a:pPr lvl="1"/>
            <a:r>
              <a:rPr lang="en-US" dirty="0"/>
              <a:t>Domain Adaptive Pretraining</a:t>
            </a:r>
          </a:p>
          <a:p>
            <a:pPr marL="914400" lvl="2" indent="0">
              <a:buNone/>
            </a:pPr>
            <a:r>
              <a:rPr lang="en-US" dirty="0"/>
              <a:t>1. Pretrain LM on a Target Domain </a:t>
            </a:r>
          </a:p>
          <a:p>
            <a:pPr marL="914400" lvl="2" indent="0">
              <a:buNone/>
            </a:pPr>
            <a:r>
              <a:rPr lang="en-US" dirty="0"/>
              <a:t>2. Supervised fine-tuning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469C3-7AE2-A129-471B-DE240655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56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E63E8B-E154-5158-7089-324C96E9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0" y="3445627"/>
            <a:ext cx="3460750" cy="2971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7DD510-62A7-01D8-AD54-34305C48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3238499"/>
            <a:ext cx="1938031" cy="1930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500EE4-58CE-C669-4322-E253AED4E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3782184"/>
            <a:ext cx="2895600" cy="22987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613E7E3-742C-56B9-9D03-C07EA78A16CF}"/>
              </a:ext>
            </a:extLst>
          </p:cNvPr>
          <p:cNvSpPr/>
          <p:nvPr/>
        </p:nvSpPr>
        <p:spPr>
          <a:xfrm>
            <a:off x="6711950" y="4746868"/>
            <a:ext cx="482600" cy="369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17368-9C1E-2919-079D-D23CCECC1806}"/>
              </a:ext>
            </a:extLst>
          </p:cNvPr>
          <p:cNvSpPr txBox="1"/>
          <p:nvPr/>
        </p:nvSpPr>
        <p:spPr>
          <a:xfrm>
            <a:off x="8420100" y="36008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E3FF-BC37-3CC6-1A7E-7A297D615EA6}"/>
              </a:ext>
            </a:extLst>
          </p:cNvPr>
          <p:cNvSpPr txBox="1"/>
          <p:nvPr/>
        </p:nvSpPr>
        <p:spPr>
          <a:xfrm>
            <a:off x="2011630" y="6255237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pretraining domain coverage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445B82-730F-63FD-9337-AA0BC8C61174}"/>
              </a:ext>
            </a:extLst>
          </p:cNvPr>
          <p:cNvSpPr/>
          <p:nvPr/>
        </p:nvSpPr>
        <p:spPr>
          <a:xfrm>
            <a:off x="1562100" y="3124200"/>
            <a:ext cx="9321800" cy="35972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70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4572-C34A-6B10-3F9B-B6D0E9F5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of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73277-1ACE-C472-5F05-38CA81864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Bias and Toxicity – Evaluation and Mitigation</a:t>
            </a:r>
          </a:p>
          <a:p>
            <a:r>
              <a:rPr lang="en-US" dirty="0"/>
              <a:t>Bias Mitigation</a:t>
            </a:r>
          </a:p>
          <a:p>
            <a:pPr lvl="1"/>
            <a:r>
              <a:rPr lang="en-US" dirty="0"/>
              <a:t>Plug and Play Language Models</a:t>
            </a:r>
          </a:p>
          <a:p>
            <a:pPr marL="914400" lvl="2" indent="0">
              <a:buNone/>
            </a:pPr>
            <a:r>
              <a:rPr lang="en-US" dirty="0"/>
              <a:t>1. Controlled text generation</a:t>
            </a:r>
          </a:p>
          <a:p>
            <a:pPr marL="914400" lvl="2" indent="0">
              <a:buNone/>
            </a:pPr>
            <a:r>
              <a:rPr lang="en-US" dirty="0"/>
              <a:t>2. Use gradients to update LM hidden states to mitigate toxicity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469C3-7AE2-A129-471B-DE240655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57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4B1D0-7033-B1E0-496A-228AB1892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53409"/>
            <a:ext cx="7772400" cy="33057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8938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D2B8-5AF1-EC0A-1E1B-B232CC33B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Cost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23053-18E3-A88B-3B1A-B151A35E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Pre-Training Cost (with Google/AWS)</a:t>
            </a:r>
          </a:p>
          <a:p>
            <a:pPr lvl="1"/>
            <a:r>
              <a:rPr lang="en-US" sz="2800" dirty="0"/>
              <a:t>BERT: Base $500, Large $7000.</a:t>
            </a:r>
          </a:p>
          <a:p>
            <a:pPr lvl="2"/>
            <a:r>
              <a:rPr lang="en-US" sz="2400" dirty="0"/>
              <a:t>Carbon footprint</a:t>
            </a:r>
          </a:p>
          <a:p>
            <a:pPr lvl="3"/>
            <a:r>
              <a:rPr lang="en-US" sz="2000" dirty="0"/>
              <a:t>Approximately, a single passenger on a flight from NY to SFO</a:t>
            </a:r>
          </a:p>
          <a:p>
            <a:pPr lvl="1"/>
            <a:endParaRPr lang="en-US" sz="2600" dirty="0"/>
          </a:p>
          <a:p>
            <a:pPr lvl="1"/>
            <a:r>
              <a:rPr lang="en-US" sz="2800" dirty="0" err="1"/>
              <a:t>XLNet</a:t>
            </a:r>
            <a:r>
              <a:rPr lang="en-US" sz="2800" dirty="0"/>
              <a:t> (BERT variant): $30,000 — $60,000 (unclear)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GPT-3: Estimated to be $4.6M. </a:t>
            </a:r>
          </a:p>
          <a:p>
            <a:pPr lvl="2"/>
            <a:r>
              <a:rPr lang="en-US" sz="2400" dirty="0"/>
              <a:t>Large carbon footprint </a:t>
            </a:r>
          </a:p>
          <a:p>
            <a:pPr lvl="3"/>
            <a:r>
              <a:rPr lang="en-US" sz="2000" dirty="0"/>
              <a:t>Equivalent to driving 700,000 km by car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48835-47FA-CEA2-D992-DE8C4AF8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58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8CF74-C312-CB3D-B1E7-C8D489A23A48}"/>
              </a:ext>
            </a:extLst>
          </p:cNvPr>
          <p:cNvSpPr txBox="1"/>
          <p:nvPr/>
        </p:nvSpPr>
        <p:spPr>
          <a:xfrm>
            <a:off x="749300" y="63521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Anthropocene magazine</a:t>
            </a:r>
          </a:p>
        </p:txBody>
      </p:sp>
    </p:spTree>
    <p:extLst>
      <p:ext uri="{BB962C8B-B14F-4D97-AF65-F5344CB8AC3E}">
        <p14:creationId xmlns:p14="http://schemas.microsoft.com/office/powerpoint/2010/main" val="34417370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2826-CD09-EAD6-CC3E-402B29CC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and Malicious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D9C85-6771-941C-474B-FBE26112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-apple-system"/>
              </a:rPr>
              <a:t>Data Leaks and Privacy</a:t>
            </a:r>
          </a:p>
          <a:p>
            <a:pPr lvl="1"/>
            <a:r>
              <a:rPr lang="en-US" sz="2800" dirty="0">
                <a:latin typeface="-apple-system"/>
              </a:rPr>
              <a:t>R</a:t>
            </a:r>
            <a:r>
              <a:rPr lang="en-US" sz="2800" b="0" i="0" dirty="0">
                <a:effectLst/>
                <a:latin typeface="-apple-system"/>
              </a:rPr>
              <a:t>isk that the models could correctly infer sensitive information</a:t>
            </a:r>
          </a:p>
          <a:p>
            <a:pPr lvl="1"/>
            <a:r>
              <a:rPr lang="en-US" sz="2800" dirty="0">
                <a:latin typeface="-apple-system"/>
              </a:rPr>
              <a:t>H</a:t>
            </a:r>
            <a:r>
              <a:rPr lang="en-US" sz="2800" b="0" i="0" dirty="0">
                <a:effectLst/>
                <a:latin typeface="-apple-system"/>
              </a:rPr>
              <a:t>uman error in private data (Lack of proper de-identification)</a:t>
            </a:r>
          </a:p>
          <a:p>
            <a:endParaRPr lang="en-US" sz="3200" b="0" i="0" dirty="0">
              <a:effectLst/>
              <a:latin typeface="-apple-system"/>
            </a:endParaRPr>
          </a:p>
          <a:p>
            <a:r>
              <a:rPr lang="en-US" sz="3200" i="0" dirty="0">
                <a:effectLst/>
              </a:rPr>
              <a:t>Malicious uses &amp; user deception</a:t>
            </a:r>
          </a:p>
          <a:p>
            <a:pPr lvl="1"/>
            <a:r>
              <a:rPr lang="en-US" sz="2800" dirty="0">
                <a:latin typeface="-apple-system"/>
              </a:rPr>
              <a:t>P</a:t>
            </a:r>
            <a:r>
              <a:rPr lang="en-US" sz="2800" b="0" i="0" dirty="0">
                <a:effectLst/>
                <a:latin typeface="-apple-system"/>
              </a:rPr>
              <a:t>otential for scams and fraud </a:t>
            </a:r>
          </a:p>
          <a:p>
            <a:pPr lvl="1"/>
            <a:r>
              <a:rPr lang="en-US" sz="2800" dirty="0">
                <a:latin typeface="-apple-system"/>
              </a:rPr>
              <a:t>F</a:t>
            </a:r>
            <a:r>
              <a:rPr lang="en-US" sz="2800" b="0" i="0" dirty="0">
                <a:effectLst/>
                <a:latin typeface="-apple-system"/>
              </a:rPr>
              <a:t>ake news campaigns and content generation.</a:t>
            </a:r>
            <a:endParaRPr lang="en-US" sz="2800" i="0" dirty="0">
              <a:effectLst/>
            </a:endParaRP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0FAB8-0220-71F8-DB87-10F01757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79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5D1C-28D2-9A4F-8D0E-45CEB0EE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pic>
        <p:nvPicPr>
          <p:cNvPr id="6" name="Content Placeholder 5" descr="Document with solid fill">
            <a:extLst>
              <a:ext uri="{FF2B5EF4-FFF2-40B4-BE49-F238E27FC236}">
                <a16:creationId xmlns:a16="http://schemas.microsoft.com/office/drawing/2014/main" id="{41C87846-0B22-13E1-D815-350C6B2B0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3900" y="1683544"/>
            <a:ext cx="914400" cy="914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521FA-F9E7-F940-90C8-5381C425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6</a:t>
            </a:fld>
            <a:endParaRPr lang="en-CA"/>
          </a:p>
        </p:txBody>
      </p:sp>
      <p:pic>
        <p:nvPicPr>
          <p:cNvPr id="8" name="Graphic 7" descr="Chat bubble with solid fill">
            <a:extLst>
              <a:ext uri="{FF2B5EF4-FFF2-40B4-BE49-F238E27FC236}">
                <a16:creationId xmlns:a16="http://schemas.microsoft.com/office/drawing/2014/main" id="{0C3A1028-7AA6-2991-037B-BA64FF7C2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5100" y="2140744"/>
            <a:ext cx="723900" cy="7239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A22B91-10DC-8329-AECF-D466A6A00FD7}"/>
              </a:ext>
            </a:extLst>
          </p:cNvPr>
          <p:cNvSpPr/>
          <p:nvPr/>
        </p:nvSpPr>
        <p:spPr>
          <a:xfrm>
            <a:off x="4597400" y="1597422"/>
            <a:ext cx="2641600" cy="10866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00230-EA25-C2F8-CDC0-B87288CDD91F}"/>
              </a:ext>
            </a:extLst>
          </p:cNvPr>
          <p:cNvSpPr txBox="1"/>
          <p:nvPr/>
        </p:nvSpPr>
        <p:spPr>
          <a:xfrm>
            <a:off x="5047769" y="1956078"/>
            <a:ext cx="176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Language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6FFDB4-5C3D-50F1-F90E-1BBAD7579421}"/>
              </a:ext>
            </a:extLst>
          </p:cNvPr>
          <p:cNvSpPr/>
          <p:nvPr/>
        </p:nvSpPr>
        <p:spPr>
          <a:xfrm>
            <a:off x="8407400" y="2684066"/>
            <a:ext cx="1498600" cy="54332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D1A0589-9F65-D9FD-B0BD-C91D937EB925}"/>
              </a:ext>
            </a:extLst>
          </p:cNvPr>
          <p:cNvSpPr/>
          <p:nvPr/>
        </p:nvSpPr>
        <p:spPr>
          <a:xfrm>
            <a:off x="8407400" y="1054100"/>
            <a:ext cx="1498600" cy="54332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9C6B4E-9FB6-9137-E38D-5337273B16F6}"/>
              </a:ext>
            </a:extLst>
          </p:cNvPr>
          <p:cNvSpPr/>
          <p:nvPr/>
        </p:nvSpPr>
        <p:spPr>
          <a:xfrm>
            <a:off x="1993900" y="1599754"/>
            <a:ext cx="1498600" cy="126489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6FC89E-A2DC-2D02-1706-8431D7AF53EB}"/>
              </a:ext>
            </a:extLst>
          </p:cNvPr>
          <p:cNvCxnSpPr>
            <a:endCxn id="12" idx="1"/>
          </p:cNvCxnSpPr>
          <p:nvPr/>
        </p:nvCxnSpPr>
        <p:spPr>
          <a:xfrm flipV="1">
            <a:off x="7035800" y="1325761"/>
            <a:ext cx="1371600" cy="630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7CF61A-C1BB-6647-7907-68A6F0F891B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035800" y="2397949"/>
            <a:ext cx="1371600" cy="557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ED2DC68-8DA2-28F0-D7EE-D64712BA7A2E}"/>
              </a:ext>
            </a:extLst>
          </p:cNvPr>
          <p:cNvSpPr/>
          <p:nvPr/>
        </p:nvSpPr>
        <p:spPr>
          <a:xfrm>
            <a:off x="3771900" y="2028617"/>
            <a:ext cx="482600" cy="369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F5151-8C31-443B-1860-A1BAAF2571A0}"/>
              </a:ext>
            </a:extLst>
          </p:cNvPr>
          <p:cNvSpPr txBox="1"/>
          <p:nvPr/>
        </p:nvSpPr>
        <p:spPr>
          <a:xfrm>
            <a:off x="8728537" y="114109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6E2FE6-72A1-A55C-D8F6-037D65BD870D}"/>
              </a:ext>
            </a:extLst>
          </p:cNvPr>
          <p:cNvCxnSpPr/>
          <p:nvPr/>
        </p:nvCxnSpPr>
        <p:spPr>
          <a:xfrm>
            <a:off x="8728537" y="2676838"/>
            <a:ext cx="0" cy="550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B94187-9AD6-DCB8-5A29-990CCABBDFE9}"/>
              </a:ext>
            </a:extLst>
          </p:cNvPr>
          <p:cNvCxnSpPr/>
          <p:nvPr/>
        </p:nvCxnSpPr>
        <p:spPr>
          <a:xfrm>
            <a:off x="9033337" y="2671282"/>
            <a:ext cx="0" cy="550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367DCB-1149-004B-88EB-3B31D6DDE696}"/>
              </a:ext>
            </a:extLst>
          </p:cNvPr>
          <p:cNvCxnSpPr/>
          <p:nvPr/>
        </p:nvCxnSpPr>
        <p:spPr>
          <a:xfrm>
            <a:off x="9325437" y="2671282"/>
            <a:ext cx="0" cy="550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F6CD0A-40B3-CB68-F8DF-B865EDE90682}"/>
              </a:ext>
            </a:extLst>
          </p:cNvPr>
          <p:cNvCxnSpPr/>
          <p:nvPr/>
        </p:nvCxnSpPr>
        <p:spPr>
          <a:xfrm>
            <a:off x="9655637" y="2671282"/>
            <a:ext cx="0" cy="5505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0128C77-472E-E35F-D57B-B43DDF788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2527470"/>
            <a:ext cx="3416300" cy="18542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AAF24476-3DDB-66ED-1B5F-9A315D6CCF12}"/>
              </a:ext>
            </a:extLst>
          </p:cNvPr>
          <p:cNvCxnSpPr>
            <a:cxnSpLocks/>
          </p:cNvCxnSpPr>
          <p:nvPr/>
        </p:nvCxnSpPr>
        <p:spPr>
          <a:xfrm flipV="1">
            <a:off x="4482639" y="2540794"/>
            <a:ext cx="1174750" cy="896442"/>
          </a:xfrm>
          <a:prstGeom prst="curved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CD101B8-A158-E304-A2B1-BC305C668E0D}"/>
              </a:ext>
            </a:extLst>
          </p:cNvPr>
          <p:cNvSpPr/>
          <p:nvPr/>
        </p:nvSpPr>
        <p:spPr>
          <a:xfrm>
            <a:off x="8284036" y="1479546"/>
            <a:ext cx="1812459" cy="40399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Positive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3A47FB-F725-5862-FA4F-7A30F529C36F}"/>
              </a:ext>
            </a:extLst>
          </p:cNvPr>
          <p:cNvSpPr txBox="1"/>
          <p:nvPr/>
        </p:nvSpPr>
        <p:spPr>
          <a:xfrm>
            <a:off x="7629007" y="3240172"/>
            <a:ext cx="342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Numeric Representation of Text</a:t>
            </a:r>
          </a:p>
          <a:p>
            <a:pPr algn="ctr"/>
            <a:r>
              <a:rPr lang="en-US" dirty="0"/>
              <a:t>Useful for other downstream tasks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AD3EF37-AEB3-98C5-4BB9-5ED897385B4B}"/>
              </a:ext>
            </a:extLst>
          </p:cNvPr>
          <p:cNvSpPr/>
          <p:nvPr/>
        </p:nvSpPr>
        <p:spPr>
          <a:xfrm>
            <a:off x="9785811" y="2752058"/>
            <a:ext cx="1812459" cy="40399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Embeddings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46DD15-08C9-0070-6DF9-64503205BBFC}"/>
              </a:ext>
            </a:extLst>
          </p:cNvPr>
          <p:cNvSpPr txBox="1"/>
          <p:nvPr/>
        </p:nvSpPr>
        <p:spPr>
          <a:xfrm>
            <a:off x="1117599" y="4793534"/>
            <a:ext cx="10480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Language Model or LM</a:t>
            </a:r>
            <a:r>
              <a:rPr lang="en-US" sz="2800" dirty="0">
                <a:solidFill>
                  <a:srgbClr val="000000"/>
                </a:solidFill>
              </a:rPr>
              <a:t> is a probability distribution learned over a sequence of words. </a:t>
            </a:r>
            <a:endParaRPr lang="en-US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A6388A-7E22-96CD-A9E2-1D5C25159139}"/>
              </a:ext>
            </a:extLst>
          </p:cNvPr>
          <p:cNvSpPr txBox="1"/>
          <p:nvPr/>
        </p:nvSpPr>
        <p:spPr>
          <a:xfrm>
            <a:off x="2192444" y="1249452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Documents</a:t>
            </a:r>
          </a:p>
        </p:txBody>
      </p:sp>
    </p:spTree>
    <p:extLst>
      <p:ext uri="{BB962C8B-B14F-4D97-AF65-F5344CB8AC3E}">
        <p14:creationId xmlns:p14="http://schemas.microsoft.com/office/powerpoint/2010/main" val="28847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6C67-9F9A-1652-A48E-643D2FF4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3E47-72F7-2410-68E3-3BE6DE50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60</a:t>
            </a:fld>
            <a:endParaRPr lang="en-CA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C1A5019F-BAC8-6237-AC57-922F0C77A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32EFF3-4552-C484-BE2D-3A5BDC208E78}"/>
              </a:ext>
            </a:extLst>
          </p:cNvPr>
          <p:cNvSpPr txBox="1"/>
          <p:nvPr/>
        </p:nvSpPr>
        <p:spPr>
          <a:xfrm>
            <a:off x="838200" y="6042026"/>
            <a:ext cx="4351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reepngimg.com/png/63843-thank-discord-media-thought-social-think-emoji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BAB5E9-36F7-3929-8627-9B3B56F2C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117" y="1498491"/>
            <a:ext cx="5834299" cy="4947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D9576-2008-18A3-9727-415F683C1B3B}"/>
              </a:ext>
            </a:extLst>
          </p:cNvPr>
          <p:cNvSpPr txBox="1"/>
          <p:nvPr/>
        </p:nvSpPr>
        <p:spPr>
          <a:xfrm>
            <a:off x="7375161" y="6492875"/>
            <a:ext cx="222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NVIDIA</a:t>
            </a:r>
          </a:p>
        </p:txBody>
      </p:sp>
    </p:spTree>
    <p:extLst>
      <p:ext uri="{BB962C8B-B14F-4D97-AF65-F5344CB8AC3E}">
        <p14:creationId xmlns:p14="http://schemas.microsoft.com/office/powerpoint/2010/main" val="347691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FF82-B8D7-2FCA-DCF3-0C657D92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next? -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36EF-86D8-AD88-8016-A9025971B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November 2022, </a:t>
            </a:r>
            <a:r>
              <a:rPr lang="en-US" dirty="0" err="1"/>
              <a:t>OpenAI</a:t>
            </a:r>
            <a:r>
              <a:rPr lang="en-US" dirty="0"/>
              <a:t> released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178B parameter model based on GPT-3 (GPT-3.5!)</a:t>
            </a:r>
          </a:p>
          <a:p>
            <a:pPr lvl="1"/>
            <a:r>
              <a:rPr lang="en-US" dirty="0"/>
              <a:t>Trained on </a:t>
            </a:r>
            <a:r>
              <a:rPr lang="en-US" dirty="0" err="1"/>
              <a:t>WebText</a:t>
            </a:r>
            <a:r>
              <a:rPr lang="en-US" dirty="0"/>
              <a:t>, using Human Feedback and PPO RL algorithm</a:t>
            </a:r>
          </a:p>
          <a:p>
            <a:r>
              <a:rPr lang="en-US" dirty="0"/>
              <a:t>Applicable to a wide variety of tasks </a:t>
            </a:r>
          </a:p>
          <a:p>
            <a:pPr lvl="1"/>
            <a:r>
              <a:rPr lang="en-US" u="sng" dirty="0"/>
              <a:t>Scoring 70% on a practice bar exam!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12BB-A866-5A77-47A7-99A35870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61</a:t>
            </a:fld>
            <a:endParaRPr lang="en-CA" dirty="0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2A85B331-6D3F-CBA0-9E65-4241504B3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52" y="3291373"/>
            <a:ext cx="5273498" cy="32475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Image">
            <a:extLst>
              <a:ext uri="{FF2B5EF4-FFF2-40B4-BE49-F238E27FC236}">
                <a16:creationId xmlns:a16="http://schemas.microsoft.com/office/drawing/2014/main" id="{91F2716C-F1F4-1DCD-F600-9AAE0953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2" y="3730465"/>
            <a:ext cx="5588000" cy="21027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641BF6-B08A-C979-5470-AF2B9C3B19CE}"/>
              </a:ext>
            </a:extLst>
          </p:cNvPr>
          <p:cNvSpPr txBox="1"/>
          <p:nvPr/>
        </p:nvSpPr>
        <p:spPr>
          <a:xfrm>
            <a:off x="584200" y="6488668"/>
            <a:ext cx="814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pythonprimes</a:t>
            </a:r>
            <a:r>
              <a:rPr lang="en-US" dirty="0"/>
              <a:t>/status/1601664776194912256?lang=</a:t>
            </a:r>
            <a:r>
              <a:rPr lang="en-US" dirty="0" err="1"/>
              <a:t>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85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FF82-B8D7-2FCA-DCF3-0C657D92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next? -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36EF-86D8-AD88-8016-A9025971B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November 2022, </a:t>
            </a:r>
            <a:r>
              <a:rPr lang="en-US" dirty="0" err="1"/>
              <a:t>OpenAI</a:t>
            </a:r>
            <a:r>
              <a:rPr lang="en-US" dirty="0"/>
              <a:t> released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178B parameter model based on GPT-3 (GPT-3.5!)</a:t>
            </a:r>
          </a:p>
          <a:p>
            <a:pPr lvl="1"/>
            <a:r>
              <a:rPr lang="en-US" dirty="0"/>
              <a:t>Trained on </a:t>
            </a:r>
            <a:r>
              <a:rPr lang="en-US" dirty="0" err="1"/>
              <a:t>WebText</a:t>
            </a:r>
            <a:r>
              <a:rPr lang="en-US" dirty="0"/>
              <a:t>, using Human Feedback and PPO RL algorithm</a:t>
            </a:r>
          </a:p>
          <a:p>
            <a:r>
              <a:rPr lang="en-US" dirty="0"/>
              <a:t>Applicable to a wide variety of tasks </a:t>
            </a:r>
          </a:p>
          <a:p>
            <a:pPr lvl="1"/>
            <a:r>
              <a:rPr lang="en-US" u="sng" dirty="0"/>
              <a:t>Scoring 149 on LSAT!</a:t>
            </a:r>
          </a:p>
          <a:p>
            <a:pPr lvl="2"/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Extremely well on Reading Comprehension</a:t>
            </a:r>
          </a:p>
          <a:p>
            <a:pPr lvl="2"/>
            <a:r>
              <a:rPr lang="en-US" dirty="0">
                <a:solidFill>
                  <a:srgbClr val="0F1419"/>
                </a:solidFill>
                <a:latin typeface="TwitterChirp"/>
              </a:rPr>
              <a:t>W</a:t>
            </a:r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orse on Arguments </a:t>
            </a:r>
          </a:p>
          <a:p>
            <a:pPr lvl="2"/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Terrible on Games</a:t>
            </a: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12BB-A866-5A77-47A7-99A35870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62</a:t>
            </a:fld>
            <a:endParaRPr lang="en-CA"/>
          </a:p>
        </p:txBody>
      </p:sp>
      <p:pic>
        <p:nvPicPr>
          <p:cNvPr id="12292" name="Picture 4" descr="Image">
            <a:extLst>
              <a:ext uri="{FF2B5EF4-FFF2-40B4-BE49-F238E27FC236}">
                <a16:creationId xmlns:a16="http://schemas.microsoft.com/office/drawing/2014/main" id="{14B341BF-AFE0-77EA-B4E0-3D479D9B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2273300"/>
            <a:ext cx="5207000" cy="12767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">
            <a:extLst>
              <a:ext uri="{FF2B5EF4-FFF2-40B4-BE49-F238E27FC236}">
                <a16:creationId xmlns:a16="http://schemas.microsoft.com/office/drawing/2014/main" id="{E7F87539-E4F9-6AA4-81FB-2E7CDA82A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3666701"/>
            <a:ext cx="5207000" cy="14299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">
            <a:extLst>
              <a:ext uri="{FF2B5EF4-FFF2-40B4-BE49-F238E27FC236}">
                <a16:creationId xmlns:a16="http://schemas.microsoft.com/office/drawing/2014/main" id="{E1ABB1B3-6DDF-3681-5024-E91C368EC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5213215"/>
            <a:ext cx="5207000" cy="12400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CD26C-631A-86B0-A29F-FC5298A833C8}"/>
              </a:ext>
            </a:extLst>
          </p:cNvPr>
          <p:cNvSpPr txBox="1"/>
          <p:nvPr/>
        </p:nvSpPr>
        <p:spPr>
          <a:xfrm>
            <a:off x="584200" y="6488668"/>
            <a:ext cx="709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pythonprimes</a:t>
            </a:r>
            <a:r>
              <a:rPr lang="en-US" dirty="0"/>
              <a:t>/status/1599875927625764864</a:t>
            </a:r>
          </a:p>
        </p:txBody>
      </p:sp>
    </p:spTree>
    <p:extLst>
      <p:ext uri="{BB962C8B-B14F-4D97-AF65-F5344CB8AC3E}">
        <p14:creationId xmlns:p14="http://schemas.microsoft.com/office/powerpoint/2010/main" val="2454481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7FF82-B8D7-2FCA-DCF3-0C657D92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next? -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36EF-86D8-AD88-8016-A9025971B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November 2022, </a:t>
            </a:r>
            <a:r>
              <a:rPr lang="en-US" dirty="0" err="1"/>
              <a:t>OpenAI</a:t>
            </a:r>
            <a:r>
              <a:rPr lang="en-US" dirty="0"/>
              <a:t> released </a:t>
            </a:r>
            <a:r>
              <a:rPr lang="en-US" dirty="0" err="1"/>
              <a:t>ChatGPT</a:t>
            </a:r>
            <a:endParaRPr lang="en-US" dirty="0"/>
          </a:p>
          <a:p>
            <a:pPr lvl="1"/>
            <a:r>
              <a:rPr lang="en-US" dirty="0"/>
              <a:t>Fine-tuned for dialogues on top of the GPT-3 model (GPT-3.5!)</a:t>
            </a:r>
          </a:p>
          <a:p>
            <a:pPr lvl="1"/>
            <a:r>
              <a:rPr lang="en-US" dirty="0"/>
              <a:t>Trained on </a:t>
            </a:r>
            <a:r>
              <a:rPr lang="en-US" dirty="0" err="1"/>
              <a:t>WebText</a:t>
            </a:r>
            <a:r>
              <a:rPr lang="en-US" dirty="0"/>
              <a:t>, using Reinforcement Learning with Human Feedback</a:t>
            </a:r>
          </a:p>
          <a:p>
            <a:pPr lvl="1"/>
            <a:endParaRPr lang="en-US" dirty="0"/>
          </a:p>
          <a:p>
            <a:r>
              <a:rPr lang="en-US" dirty="0"/>
              <a:t>Applicable to a wide variety of tasks </a:t>
            </a:r>
          </a:p>
          <a:p>
            <a:pPr lvl="1"/>
            <a:r>
              <a:rPr lang="en-US" i="0" u="sng" dirty="0">
                <a:solidFill>
                  <a:srgbClr val="202020"/>
                </a:solidFill>
                <a:effectLst/>
              </a:rPr>
              <a:t>Accuracy of </a:t>
            </a:r>
            <a:r>
              <a:rPr lang="en-US" i="0" u="sng" dirty="0" err="1">
                <a:solidFill>
                  <a:srgbClr val="202020"/>
                </a:solidFill>
                <a:effectLst/>
              </a:rPr>
              <a:t>ChatGPT</a:t>
            </a:r>
            <a:r>
              <a:rPr lang="en-US" i="0" u="sng" dirty="0">
                <a:solidFill>
                  <a:srgbClr val="202020"/>
                </a:solidFill>
                <a:effectLst/>
              </a:rPr>
              <a:t> on USMLE!</a:t>
            </a:r>
          </a:p>
          <a:p>
            <a:pPr marL="914400" lvl="2" indent="0">
              <a:buNone/>
            </a:pPr>
            <a:r>
              <a:rPr lang="en-US" u="sng" dirty="0">
                <a:solidFill>
                  <a:srgbClr val="202020"/>
                </a:solidFill>
              </a:rPr>
              <a:t>Source</a:t>
            </a:r>
            <a:r>
              <a:rPr lang="en-US" i="1" u="sng" dirty="0">
                <a:solidFill>
                  <a:srgbClr val="202020"/>
                </a:solidFill>
              </a:rPr>
              <a:t>: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131313"/>
                </a:solidFill>
                <a:effectLst/>
              </a:rPr>
              <a:t>Performance of </a:t>
            </a:r>
            <a:r>
              <a:rPr lang="en-US" i="1" dirty="0" err="1">
                <a:solidFill>
                  <a:srgbClr val="131313"/>
                </a:solidFill>
                <a:effectLst/>
              </a:rPr>
              <a:t>ChatGPT</a:t>
            </a:r>
            <a:r>
              <a:rPr lang="en-US" i="1" dirty="0">
                <a:solidFill>
                  <a:srgbClr val="131313"/>
                </a:solidFill>
                <a:effectLst/>
              </a:rPr>
              <a:t> on USMLE: Potential for AI-Assisted 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131313"/>
                </a:solidFill>
                <a:effectLst/>
              </a:rPr>
              <a:t>Medical Education Using Large Language Models, </a:t>
            </a:r>
            <a:r>
              <a:rPr lang="en-US" i="1" dirty="0" err="1">
                <a:solidFill>
                  <a:srgbClr val="131313"/>
                </a:solidFill>
                <a:effectLst/>
              </a:rPr>
              <a:t>Me</a:t>
            </a:r>
            <a:r>
              <a:rPr lang="en-US" i="1" dirty="0" err="1">
                <a:solidFill>
                  <a:srgbClr val="131313"/>
                </a:solidFill>
              </a:rPr>
              <a:t>drxiv</a:t>
            </a:r>
            <a:r>
              <a:rPr lang="en-US" i="1" dirty="0">
                <a:solidFill>
                  <a:srgbClr val="131313"/>
                </a:solidFill>
              </a:rPr>
              <a:t> 2022</a:t>
            </a:r>
            <a:endParaRPr lang="en-US" i="1" dirty="0">
              <a:solidFill>
                <a:srgbClr val="131313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12BB-A866-5A77-47A7-99A35870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63</a:t>
            </a:fld>
            <a:endParaRPr lang="en-CA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4BF1F80-0D22-F3C1-D4C7-9D6DAB41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18" y="2483240"/>
            <a:ext cx="3452018" cy="40556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004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E253-2BF6-272B-BFA2-A246EEDF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Large 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E9F8D-BA47-734A-B312-EF8CA1D6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64</a:t>
            </a:fld>
            <a:endParaRPr lang="en-CA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7C58469-18A7-1E5B-035E-58A520C70E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1731965"/>
              </p:ext>
            </p:extLst>
          </p:nvPr>
        </p:nvGraphicFramePr>
        <p:xfrm>
          <a:off x="838200" y="749358"/>
          <a:ext cx="10515602" cy="567678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78429">
                  <a:extLst>
                    <a:ext uri="{9D8B030D-6E8A-4147-A177-3AD203B41FA5}">
                      <a16:colId xmlns:a16="http://schemas.microsoft.com/office/drawing/2014/main" val="1050598606"/>
                    </a:ext>
                  </a:extLst>
                </a:gridCol>
                <a:gridCol w="1915886">
                  <a:extLst>
                    <a:ext uri="{9D8B030D-6E8A-4147-A177-3AD203B41FA5}">
                      <a16:colId xmlns:a16="http://schemas.microsoft.com/office/drawing/2014/main" val="2240228282"/>
                    </a:ext>
                  </a:extLst>
                </a:gridCol>
                <a:gridCol w="1141304">
                  <a:extLst>
                    <a:ext uri="{9D8B030D-6E8A-4147-A177-3AD203B41FA5}">
                      <a16:colId xmlns:a16="http://schemas.microsoft.com/office/drawing/2014/main" val="3180325859"/>
                    </a:ext>
                  </a:extLst>
                </a:gridCol>
                <a:gridCol w="1793880">
                  <a:extLst>
                    <a:ext uri="{9D8B030D-6E8A-4147-A177-3AD203B41FA5}">
                      <a16:colId xmlns:a16="http://schemas.microsoft.com/office/drawing/2014/main" val="3036159477"/>
                    </a:ext>
                  </a:extLst>
                </a:gridCol>
                <a:gridCol w="1081645">
                  <a:extLst>
                    <a:ext uri="{9D8B030D-6E8A-4147-A177-3AD203B41FA5}">
                      <a16:colId xmlns:a16="http://schemas.microsoft.com/office/drawing/2014/main" val="4255693437"/>
                    </a:ext>
                  </a:extLst>
                </a:gridCol>
                <a:gridCol w="913409">
                  <a:extLst>
                    <a:ext uri="{9D8B030D-6E8A-4147-A177-3AD203B41FA5}">
                      <a16:colId xmlns:a16="http://schemas.microsoft.com/office/drawing/2014/main" val="897479015"/>
                    </a:ext>
                  </a:extLst>
                </a:gridCol>
                <a:gridCol w="2091049">
                  <a:extLst>
                    <a:ext uri="{9D8B030D-6E8A-4147-A177-3AD203B41FA5}">
                      <a16:colId xmlns:a16="http://schemas.microsoft.com/office/drawing/2014/main" val="3043182514"/>
                    </a:ext>
                  </a:extLst>
                </a:gridCol>
              </a:tblGrid>
              <a:tr h="50889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Class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Available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Versions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Access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Weblink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Licensing</a:t>
                      </a:r>
                    </a:p>
                  </a:txBody>
                  <a:tcPr marL="66675" marR="66675" marT="66675" marB="6667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471715"/>
                  </a:ext>
                </a:extLst>
              </a:tr>
              <a:tr h="297960">
                <a:tc rowSpan="4"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BERT-Based Models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effectLst/>
                        </a:rPr>
                        <a:t>BioBERT</a:t>
                      </a:r>
                      <a:endParaRPr lang="en-US" sz="1200" b="1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Large, Base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HuggingFace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2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912737063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err="1">
                          <a:effectLst/>
                        </a:rPr>
                        <a:t>PubMedBERT</a:t>
                      </a:r>
                      <a:endParaRPr lang="en-US" sz="1200" b="1" u="none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Large, Base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HuggingFace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3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1952531875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effectLst/>
                        </a:rPr>
                        <a:t>DRAGON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Github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4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1946336945"/>
                  </a:ext>
                </a:extLst>
              </a:tr>
              <a:tr h="374904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effectLst/>
                        </a:rPr>
                        <a:t>BioLinkBERT</a:t>
                      </a:r>
                      <a:endParaRPr lang="en-US" sz="1200" b="1" dirty="0">
                        <a:effectLst/>
                      </a:endParaRP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Base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HuggingFace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5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021987"/>
                  </a:ext>
                </a:extLst>
              </a:tr>
              <a:tr h="297960">
                <a:tc rowSpan="6"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GPT-Based Models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effectLst/>
                        </a:rPr>
                        <a:t>GPT Neo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CausalLM</a:t>
                      </a:r>
                      <a:r>
                        <a:rPr lang="en-US" sz="1200" dirty="0">
                          <a:effectLst/>
                        </a:rPr>
                        <a:t> (2.7B)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HuggingFace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6"/>
                        </a:rPr>
                        <a:t>link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0805163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effectLst/>
                        </a:rPr>
                        <a:t>GPT J 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CausalLM</a:t>
                      </a:r>
                      <a:r>
                        <a:rPr lang="en-US" sz="1200" dirty="0">
                          <a:effectLst/>
                        </a:rPr>
                        <a:t> (6B)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HuggingFace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7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4014149384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err="1">
                          <a:effectLst/>
                        </a:rPr>
                        <a:t>BioGPT</a:t>
                      </a:r>
                      <a:endParaRPr lang="en-US" sz="1200" b="1" u="none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CausalLM</a:t>
                      </a:r>
                      <a:r>
                        <a:rPr lang="en-US" sz="1200" dirty="0">
                          <a:effectLst/>
                        </a:rPr>
                        <a:t> (1.5B)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HuggingFace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8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2922381721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err="1">
                          <a:effectLst/>
                        </a:rPr>
                        <a:t>PubMedGPT</a:t>
                      </a:r>
                      <a:endParaRPr lang="en-US" sz="1200" b="1" u="none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CausalLM</a:t>
                      </a:r>
                      <a:r>
                        <a:rPr lang="en-US" sz="1200" dirty="0">
                          <a:effectLst/>
                        </a:rPr>
                        <a:t> (2.7B)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HuggingFace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9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1011594248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effectLst/>
                        </a:rPr>
                        <a:t>GPT-3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Ada, Babbage, Curie, Davinci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OpenAI</a:t>
                      </a:r>
                      <a:r>
                        <a:rPr lang="en-US" sz="1200" dirty="0">
                          <a:effectLst/>
                        </a:rPr>
                        <a:t> API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10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  <a:hlinkClick r:id="rId11"/>
                        </a:rPr>
                        <a:t>OpenAI</a:t>
                      </a:r>
                      <a:r>
                        <a:rPr lang="en-US" sz="1200" dirty="0">
                          <a:effectLst/>
                          <a:hlinkClick r:id="rId11"/>
                        </a:rPr>
                        <a:t> access and Pricing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1576558436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err="1">
                          <a:effectLst/>
                        </a:rPr>
                        <a:t>ChatGPT</a:t>
                      </a:r>
                      <a:endParaRPr lang="en-US" sz="1200" b="1" u="none" dirty="0">
                        <a:effectLst/>
                      </a:endParaRP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 GPT-3.5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ChatGPT</a:t>
                      </a:r>
                      <a:r>
                        <a:rPr lang="en-US" sz="1200" dirty="0">
                          <a:effectLst/>
                        </a:rPr>
                        <a:t> API</a:t>
                      </a: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12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hlinkClick r:id="rId11"/>
                        </a:rPr>
                        <a:t>OpenAI</a:t>
                      </a:r>
                      <a:r>
                        <a:rPr lang="en-US" sz="1200">
                          <a:effectLst/>
                          <a:hlinkClick r:id="rId11"/>
                        </a:rPr>
                        <a:t> access and Pricing</a:t>
                      </a:r>
                      <a:endParaRPr lang="en-US" sz="1200">
                        <a:effectLst/>
                      </a:endParaRPr>
                    </a:p>
                  </a:txBody>
                  <a:tcPr marL="66675" marR="66675" marT="66675" marB="66675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720368"/>
                  </a:ext>
                </a:extLst>
              </a:tr>
              <a:tr h="297960">
                <a:tc rowSpan="5"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Other LLMs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effectLst/>
                        </a:rPr>
                        <a:t>T5 Model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Small, base, large, 3B, 11B 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HuggingFace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13"/>
                        </a:rPr>
                        <a:t>link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2553299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dirty="0">
                          <a:effectLst/>
                        </a:rPr>
                        <a:t>Galactica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Mini, base, standard, large, huge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Github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14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62645628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err="1">
                          <a:effectLst/>
                        </a:rPr>
                        <a:t>BioMegaTron</a:t>
                      </a:r>
                      <a:endParaRPr lang="en-US" sz="1200" b="1" u="none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345M 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>
                          <a:effectLst/>
                        </a:rPr>
                        <a:t>HuggingFace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15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2638528172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err="1">
                          <a:effectLst/>
                        </a:rPr>
                        <a:t>GatorTron</a:t>
                      </a:r>
                      <a:endParaRPr lang="en-US" sz="1200" b="1" u="none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Yes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8.9B parameter model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Nvidia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  <a:hlinkClick r:id="rId16"/>
                        </a:rPr>
                        <a:t>link</a:t>
                      </a:r>
                      <a:endParaRPr lang="en-US" sz="12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Open Source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3349420915"/>
                  </a:ext>
                </a:extLst>
              </a:tr>
              <a:tr h="297960">
                <a:tc vMerge="1"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err="1">
                          <a:effectLst/>
                        </a:rPr>
                        <a:t>MedPaLM</a:t>
                      </a:r>
                      <a:endParaRPr lang="en-US" sz="1200" b="1" u="none" dirty="0">
                        <a:effectLst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effectLst/>
                        </a:rPr>
                        <a:t>No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</a:t>
                      </a:r>
                    </a:p>
                  </a:txBody>
                  <a:tcPr marL="66675" marR="66675" marT="66675" marB="66675" anchor="ctr"/>
                </a:tc>
                <a:extLst>
                  <a:ext uri="{0D108BD9-81ED-4DB2-BD59-A6C34878D82A}">
                    <a16:rowId xmlns:a16="http://schemas.microsoft.com/office/drawing/2014/main" val="1703528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246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0B83-D0A1-D9A4-A406-B96796175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DDB0F-A08A-AB0D-8EC6-9B064723E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Large Language Models are capable of end-to-end learning and can be task agnostic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VIDIAFont"/>
              </a:rPr>
              <a:t>Scaling and maintaining large language models can be difficult and expensive.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NVIDIAFont"/>
              </a:rPr>
              <a:t>Requiring months of training time and millions of dollars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Challenging to access large-enough datasets, also compromises privacy and content</a:t>
            </a:r>
          </a:p>
          <a:p>
            <a:endParaRPr lang="en-US" dirty="0"/>
          </a:p>
          <a:p>
            <a:r>
              <a:rPr lang="en-US" dirty="0"/>
              <a:t>Not a ‘one size fits all’ solution</a:t>
            </a:r>
          </a:p>
          <a:p>
            <a:pPr lvl="1"/>
            <a:r>
              <a:rPr lang="en-US" dirty="0"/>
              <a:t>Inspiration from human language learning: children do not learn from form alone, why should we force our machines to do so?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636F3-93A6-4631-65CA-BCA8D7A7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220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4CDB-B4AF-D3C8-4BC0-60FC0406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83189-B789-6D77-E674-76D11CB4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66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02543-57BE-BC24-825D-89359628BD11}"/>
              </a:ext>
            </a:extLst>
          </p:cNvPr>
          <p:cNvSpPr txBox="1"/>
          <p:nvPr/>
        </p:nvSpPr>
        <p:spPr>
          <a:xfrm>
            <a:off x="5884152" y="2019341"/>
            <a:ext cx="59014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cs typeface="Arial" panose="020B0604020202020204" pitchFamily="34" charset="0"/>
              </a:rPr>
              <a:t>LitCoin</a:t>
            </a:r>
            <a:r>
              <a:rPr lang="en-US" sz="2400" b="1" u="sng" dirty="0">
                <a:cs typeface="Arial" panose="020B0604020202020204" pitchFamily="34" charset="0"/>
              </a:rPr>
              <a:t> NLP Team: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Zhao 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Dr. </a:t>
            </a:r>
            <a:r>
              <a:rPr lang="en-US" dirty="0" err="1">
                <a:cs typeface="Arial" panose="020B0604020202020204" pitchFamily="34" charset="0"/>
              </a:rPr>
              <a:t>Qiang</a:t>
            </a:r>
            <a:r>
              <a:rPr lang="en-US" dirty="0">
                <a:cs typeface="Arial" panose="020B0604020202020204" pitchFamily="34" charset="0"/>
              </a:rPr>
              <a:t> Wei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</a:t>
            </a:r>
            <a:r>
              <a:rPr lang="en-US" dirty="0" err="1"/>
              <a:t>Jianfu</a:t>
            </a:r>
            <a:r>
              <a:rPr lang="en-US" dirty="0"/>
              <a:t> 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Liang-Chin Huang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Dr. </a:t>
            </a:r>
            <a:r>
              <a:rPr lang="en-US" dirty="0" err="1">
                <a:cs typeface="Arial" panose="020B0604020202020204" pitchFamily="34" charset="0"/>
              </a:rPr>
              <a:t>Vipina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Keloth</a:t>
            </a: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Yan Hu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Jianping</a:t>
            </a:r>
            <a:r>
              <a:rPr lang="en-US" dirty="0"/>
              <a:t> 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Chiamaka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Diala</a:t>
            </a:r>
            <a:endParaRPr lang="en-US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cs typeface="Arial" panose="020B0604020202020204" pitchFamily="34" charset="0"/>
              </a:rPr>
              <a:t>Yujia</a:t>
            </a:r>
            <a:r>
              <a:rPr lang="en-US" dirty="0">
                <a:cs typeface="Arial" panose="020B0604020202020204" pitchFamily="34" charset="0"/>
              </a:rPr>
              <a:t> Zhou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Dr. W. Jim Zheng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Dr. Hua Xu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</a:t>
            </a:r>
            <a:r>
              <a:rPr lang="en-US" dirty="0" err="1"/>
              <a:t>Xiaoqian</a:t>
            </a:r>
            <a:r>
              <a:rPr lang="en-US" dirty="0"/>
              <a:t> Jiang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Dr. Cui Tao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Dr. Kirk Roberts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C4FD31-8017-54D7-07B7-6F8F66581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huge thanks to the members of the </a:t>
            </a:r>
            <a:r>
              <a:rPr lang="en-US" dirty="0" err="1"/>
              <a:t>BioCreative</a:t>
            </a:r>
            <a:r>
              <a:rPr lang="en-US" dirty="0"/>
              <a:t> </a:t>
            </a:r>
            <a:r>
              <a:rPr lang="en-US" dirty="0" err="1"/>
              <a:t>Drugprot</a:t>
            </a:r>
            <a:r>
              <a:rPr lang="en-US" dirty="0"/>
              <a:t> and </a:t>
            </a:r>
            <a:r>
              <a:rPr lang="en-US" dirty="0" err="1"/>
              <a:t>LitCoin</a:t>
            </a:r>
            <a:r>
              <a:rPr lang="en-US" dirty="0"/>
              <a:t> NLP Challenges: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4344A-8D61-1959-EB48-CFB1D1805733}"/>
              </a:ext>
            </a:extLst>
          </p:cNvPr>
          <p:cNvSpPr txBox="1"/>
          <p:nvPr/>
        </p:nvSpPr>
        <p:spPr>
          <a:xfrm>
            <a:off x="838200" y="2077367"/>
            <a:ext cx="4517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cs typeface="Arial" panose="020B0604020202020204" pitchFamily="34" charset="0"/>
              </a:rPr>
              <a:t>BioCreative</a:t>
            </a:r>
            <a:r>
              <a:rPr lang="en-US" sz="2400" b="1" u="sng" dirty="0">
                <a:cs typeface="Arial" panose="020B0604020202020204" pitchFamily="34" charset="0"/>
              </a:rPr>
              <a:t> Team: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Zhao 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Dr. </a:t>
            </a:r>
            <a:r>
              <a:rPr lang="en-US" sz="2400" dirty="0" err="1">
                <a:cs typeface="Arial" panose="020B0604020202020204" pitchFamily="34" charset="0"/>
              </a:rPr>
              <a:t>Qiang</a:t>
            </a:r>
            <a:r>
              <a:rPr lang="en-US" sz="2400" dirty="0">
                <a:cs typeface="Arial" panose="020B0604020202020204" pitchFamily="34" charset="0"/>
              </a:rPr>
              <a:t> Wei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</a:t>
            </a:r>
            <a:r>
              <a:rPr lang="en-US" sz="2400" dirty="0" err="1"/>
              <a:t>Jianfu</a:t>
            </a:r>
            <a:r>
              <a:rPr lang="en-US" sz="2400" dirty="0"/>
              <a:t> 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Dr. Liang-Chin Huang</a:t>
            </a:r>
            <a:endParaRPr lang="en-US" sz="24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cs typeface="Arial" panose="020B0604020202020204" pitchFamily="34" charset="0"/>
              </a:rPr>
              <a:t>Rongbin</a:t>
            </a:r>
            <a:r>
              <a:rPr lang="en-US" sz="2400" dirty="0">
                <a:cs typeface="Arial" panose="020B0604020202020204" pitchFamily="34" charset="0"/>
              </a:rPr>
              <a:t> 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Yan Hu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Dr. W. Jim Zheng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Dr. Hua Xu</a:t>
            </a:r>
          </a:p>
        </p:txBody>
      </p:sp>
    </p:spTree>
    <p:extLst>
      <p:ext uri="{BB962C8B-B14F-4D97-AF65-F5344CB8AC3E}">
        <p14:creationId xmlns:p14="http://schemas.microsoft.com/office/powerpoint/2010/main" val="3099898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4CDB-B4AF-D3C8-4BC0-60FC0406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83189-B789-6D77-E674-76D11CB4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67</a:t>
            </a:fld>
            <a:endParaRPr lang="en-CA"/>
          </a:p>
        </p:txBody>
      </p:sp>
      <p:pic>
        <p:nvPicPr>
          <p:cNvPr id="5" name="Picture 2" descr="UTH BIG-ARC Team - Team - UTH BIG - The University of Texas Health Science  Center at Houston (UTHealth) School of Biomedical Informatics">
            <a:extLst>
              <a:ext uri="{FF2B5EF4-FFF2-40B4-BE49-F238E27FC236}">
                <a16:creationId xmlns:a16="http://schemas.microsoft.com/office/drawing/2014/main" id="{EF5966F0-CFF3-A4CE-33E7-A574A7111A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2216"/>
            <a:ext cx="1478026" cy="156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17425A-97E1-745E-D6F8-03BE5A483FF0}"/>
              </a:ext>
            </a:extLst>
          </p:cNvPr>
          <p:cNvSpPr txBox="1"/>
          <p:nvPr/>
        </p:nvSpPr>
        <p:spPr>
          <a:xfrm>
            <a:off x="734660" y="126330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Mentor: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71CE2-57B1-188F-6B36-281A4B5A8318}"/>
              </a:ext>
            </a:extLst>
          </p:cNvPr>
          <p:cNvSpPr txBox="1"/>
          <p:nvPr/>
        </p:nvSpPr>
        <p:spPr>
          <a:xfrm>
            <a:off x="734660" y="3333867"/>
            <a:ext cx="2044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Dr. W. Jim Zheng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Professor, SBMI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02543-57BE-BC24-825D-89359628BD11}"/>
              </a:ext>
            </a:extLst>
          </p:cNvPr>
          <p:cNvSpPr txBox="1"/>
          <p:nvPr/>
        </p:nvSpPr>
        <p:spPr>
          <a:xfrm>
            <a:off x="3539248" y="1492076"/>
            <a:ext cx="8144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Also, huge thanks to my lab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 panose="020B0604020202020204" pitchFamily="34" charset="0"/>
              </a:rPr>
              <a:t>Dr. Omer Anjum</a:t>
            </a:r>
            <a:r>
              <a:rPr lang="en-US" sz="2400" dirty="0">
                <a:cs typeface="Arial" panose="020B0604020202020204" pitchFamily="34" charset="0"/>
              </a:rPr>
              <a:t>, Research Assistant Professor, SBMI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 panose="020B0604020202020204" pitchFamily="34" charset="0"/>
              </a:rPr>
              <a:t>Dr. </a:t>
            </a:r>
            <a:r>
              <a:rPr lang="en-US" sz="2400" b="1" dirty="0" err="1">
                <a:cs typeface="Arial" panose="020B0604020202020204" pitchFamily="34" charset="0"/>
              </a:rPr>
              <a:t>Guocai</a:t>
            </a:r>
            <a:r>
              <a:rPr lang="en-US" sz="2400" b="1" dirty="0">
                <a:cs typeface="Arial" panose="020B0604020202020204" pitchFamily="34" charset="0"/>
              </a:rPr>
              <a:t> Chen</a:t>
            </a:r>
            <a:r>
              <a:rPr lang="en-US" sz="2400" dirty="0">
                <a:cs typeface="Arial" panose="020B0604020202020204" pitchFamily="34" charset="0"/>
              </a:rPr>
              <a:t>, Research Scientist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cs typeface="Arial" panose="020B0604020202020204" pitchFamily="34" charset="0"/>
              </a:rPr>
              <a:t>Chiamaka</a:t>
            </a:r>
            <a:r>
              <a:rPr lang="en-US" sz="2400" b="1" dirty="0">
                <a:cs typeface="Arial" panose="020B0604020202020204" pitchFamily="34" charset="0"/>
              </a:rPr>
              <a:t> </a:t>
            </a:r>
            <a:r>
              <a:rPr lang="en-US" sz="2400" b="1" dirty="0" err="1">
                <a:cs typeface="Arial" panose="020B0604020202020204" pitchFamily="34" charset="0"/>
              </a:rPr>
              <a:t>Diala</a:t>
            </a:r>
            <a:r>
              <a:rPr lang="en-US" sz="2400" dirty="0">
                <a:cs typeface="Arial" panose="020B0604020202020204" pitchFamily="34" charset="0"/>
              </a:rPr>
              <a:t>, Research Assistant</a:t>
            </a:r>
            <a:endParaRPr lang="en-US" sz="2400" b="1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 panose="020B0604020202020204" pitchFamily="34" charset="0"/>
              </a:rPr>
              <a:t>Zhao Li</a:t>
            </a:r>
            <a:r>
              <a:rPr lang="en-US" sz="2400" dirty="0">
                <a:cs typeface="Arial" panose="020B0604020202020204" pitchFamily="34" charset="0"/>
              </a:rPr>
              <a:t>, Doctoral Candidate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cs typeface="Arial" panose="020B0604020202020204" pitchFamily="34" charset="0"/>
              </a:rPr>
              <a:t>Rongbin</a:t>
            </a:r>
            <a:r>
              <a:rPr lang="en-US" sz="2400" b="1" dirty="0">
                <a:cs typeface="Arial" panose="020B0604020202020204" pitchFamily="34" charset="0"/>
              </a:rPr>
              <a:t> Li, </a:t>
            </a:r>
            <a:r>
              <a:rPr lang="en-US" sz="2400" dirty="0">
                <a:cs typeface="Arial" panose="020B0604020202020204" pitchFamily="34" charset="0"/>
              </a:rPr>
              <a:t>Ph.D.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cs typeface="Arial" panose="020B0604020202020204" pitchFamily="34" charset="0"/>
              </a:rPr>
              <a:t>Yuntao</a:t>
            </a:r>
            <a:r>
              <a:rPr lang="en-US" sz="2400" b="1" dirty="0">
                <a:cs typeface="Arial" panose="020B0604020202020204" pitchFamily="34" charset="0"/>
              </a:rPr>
              <a:t> Yang</a:t>
            </a:r>
            <a:r>
              <a:rPr lang="en-US" sz="2400" dirty="0">
                <a:cs typeface="Arial" panose="020B0604020202020204" pitchFamily="34" charset="0"/>
              </a:rPr>
              <a:t>, Doctoral Candidate</a:t>
            </a:r>
            <a:endParaRPr lang="en-US" sz="2400" b="1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Arial" panose="020B0604020202020204" pitchFamily="34" charset="0"/>
              </a:rPr>
              <a:t>Dr. </a:t>
            </a:r>
            <a:r>
              <a:rPr lang="en-US" sz="2400" b="1" dirty="0" err="1">
                <a:cs typeface="Arial" panose="020B0604020202020204" pitchFamily="34" charset="0"/>
              </a:rPr>
              <a:t>Jieyi</a:t>
            </a:r>
            <a:r>
              <a:rPr lang="en-US" sz="2400" b="1" dirty="0">
                <a:cs typeface="Arial" panose="020B0604020202020204" pitchFamily="34" charset="0"/>
              </a:rPr>
              <a:t> Zhao</a:t>
            </a:r>
            <a:r>
              <a:rPr lang="en-US" sz="2400" dirty="0">
                <a:cs typeface="Arial" panose="020B0604020202020204" pitchFamily="34" charset="0"/>
              </a:rPr>
              <a:t>, Research Scientist</a:t>
            </a:r>
          </a:p>
        </p:txBody>
      </p:sp>
    </p:spTree>
    <p:extLst>
      <p:ext uri="{BB962C8B-B14F-4D97-AF65-F5344CB8AC3E}">
        <p14:creationId xmlns:p14="http://schemas.microsoft.com/office/powerpoint/2010/main" val="3572917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94E9-165B-062D-ECA3-0543E8E61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847D8D-7252-71CD-8F4E-19621954E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4BB5D-A3EF-ED8F-C072-2C6051BF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7036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34AE-3172-D8BB-0475-99FF9ED2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7855-3DA4-BA19-853F-0E6F7878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Large Language Models or LLMs</a:t>
            </a:r>
            <a:r>
              <a:rPr lang="en-US" sz="2800" dirty="0"/>
              <a:t> </a:t>
            </a:r>
            <a:r>
              <a:rPr lang="en-US" dirty="0">
                <a:solidFill>
                  <a:srgbClr val="000000"/>
                </a:solidFill>
              </a:rPr>
              <a:t>are</a:t>
            </a:r>
            <a:r>
              <a:rPr lang="en-US" sz="2800" b="0" i="0" dirty="0">
                <a:solidFill>
                  <a:srgbClr val="000000"/>
                </a:solidFill>
                <a:effectLst/>
              </a:rPr>
              <a:t> deep learning algorithms that can recognize, summarize, translate, predict and generate text and other content based on knowledge gained from massive datasets.</a:t>
            </a:r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Usually </a:t>
            </a:r>
            <a:r>
              <a:rPr lang="en-US" b="0" i="0" u="sng" dirty="0">
                <a:solidFill>
                  <a:srgbClr val="333333"/>
                </a:solidFill>
                <a:effectLst/>
              </a:rPr>
              <a:t>tens of gigabytes in size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with 100+ million trained parameters</a:t>
            </a:r>
          </a:p>
          <a:p>
            <a:pPr lvl="1"/>
            <a:r>
              <a:rPr lang="en-US" dirty="0">
                <a:solidFill>
                  <a:srgbClr val="333333"/>
                </a:solidFill>
              </a:rPr>
              <a:t>BERT-Large model is ~300M parameters and GPT-3 has ~175B!</a:t>
            </a:r>
            <a:endParaRPr lang="en-US" b="0" i="0" dirty="0">
              <a:solidFill>
                <a:srgbClr val="333333"/>
              </a:solidFill>
              <a:effectLst/>
            </a:endParaRPr>
          </a:p>
          <a:p>
            <a:r>
              <a:rPr lang="en-US" dirty="0">
                <a:solidFill>
                  <a:srgbClr val="333333"/>
                </a:solidFill>
              </a:rPr>
              <a:t>Have been </a:t>
            </a:r>
            <a:r>
              <a:rPr lang="en-US" b="0" i="0" u="sng" dirty="0">
                <a:solidFill>
                  <a:srgbClr val="333333"/>
                </a:solidFill>
                <a:effectLst/>
              </a:rPr>
              <a:t>pre-trained on enormous amounts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of unlabeled text data, sometimes at the petabyte scale</a:t>
            </a:r>
          </a:p>
          <a:p>
            <a:pPr lvl="1"/>
            <a:r>
              <a:rPr lang="en-US" dirty="0">
                <a:solidFill>
                  <a:srgbClr val="333333"/>
                </a:solidFill>
              </a:rPr>
              <a:t>GPT-Neo has been trained on 800GB Pile dataset</a:t>
            </a:r>
            <a:endParaRPr lang="en-US" b="0" i="0" dirty="0">
              <a:solidFill>
                <a:srgbClr val="333333"/>
              </a:solidFill>
              <a:effectLst/>
            </a:endParaRPr>
          </a:p>
          <a:p>
            <a:r>
              <a:rPr lang="en-US" u="sng" dirty="0"/>
              <a:t>Achieve state-of-the-art results </a:t>
            </a:r>
            <a:r>
              <a:rPr lang="en-US" dirty="0"/>
              <a:t>across a variety of Natural Language Understanding tasks</a:t>
            </a:r>
          </a:p>
          <a:p>
            <a:pPr lvl="1"/>
            <a:r>
              <a:rPr lang="en-US" dirty="0" err="1"/>
              <a:t>ChatGPT</a:t>
            </a:r>
            <a:r>
              <a:rPr lang="en-US" dirty="0"/>
              <a:t> passed a Bar Practice Exam with 70%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8915C-3902-F7EB-CAC8-D024804A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06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C83A-C6D4-D895-5E62-D8DFBF43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386"/>
            <a:ext cx="12192000" cy="512204"/>
          </a:xfrm>
        </p:spPr>
        <p:txBody>
          <a:bodyPr anchor="ctr">
            <a:normAutofit/>
          </a:bodyPr>
          <a:lstStyle/>
          <a:p>
            <a:r>
              <a:rPr lang="en-US" sz="3000"/>
              <a:t>How “large” are Large Language Models?</a:t>
            </a:r>
          </a:p>
        </p:txBody>
      </p:sp>
      <p:pic>
        <p:nvPicPr>
          <p:cNvPr id="4098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83D8BBE-947B-DCD9-482D-1EE35E0AB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8"/>
          <a:stretch/>
        </p:blipFill>
        <p:spPr bwMode="auto">
          <a:xfrm>
            <a:off x="1105319" y="1473199"/>
            <a:ext cx="9981361" cy="470376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0F01D-8834-7B13-2860-A89B9514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8ED5676-6387-A140-B73F-616445A61D03}" type="slidenum">
              <a:rPr lang="en-CA" smtClean="0"/>
              <a:pPr>
                <a:spcAft>
                  <a:spcPts val="600"/>
                </a:spcAft>
              </a:pPr>
              <a:t>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81EED-E959-15EB-3BF9-6DAD5B92208F}"/>
              </a:ext>
            </a:extLst>
          </p:cNvPr>
          <p:cNvSpPr txBox="1"/>
          <p:nvPr/>
        </p:nvSpPr>
        <p:spPr>
          <a:xfrm>
            <a:off x="368300" y="6169584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https://twosigmaventures.com/blog/article/the-promise-and-perils-of-large-language-models/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6F69-71C7-E5BE-61FE-AA877B7FCF29}"/>
              </a:ext>
            </a:extLst>
          </p:cNvPr>
          <p:cNvSpPr txBox="1"/>
          <p:nvPr/>
        </p:nvSpPr>
        <p:spPr>
          <a:xfrm>
            <a:off x="4423425" y="1103867"/>
            <a:ext cx="3389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Large Language Models over time</a:t>
            </a:r>
          </a:p>
        </p:txBody>
      </p:sp>
    </p:spTree>
    <p:extLst>
      <p:ext uri="{BB962C8B-B14F-4D97-AF65-F5344CB8AC3E}">
        <p14:creationId xmlns:p14="http://schemas.microsoft.com/office/powerpoint/2010/main" val="217249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2B51-2885-FC2A-992F-9D086713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LLMs?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F8134-4D6C-99E2-CC57-6D7A06EE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D5676-6387-A140-B73F-616445A61D03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F8C1F-1BCF-3919-433E-6CB77249F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89" y="2567336"/>
            <a:ext cx="5403610" cy="2927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84CDC-1A7E-EB1F-349D-7CE8A72B10DA}"/>
              </a:ext>
            </a:extLst>
          </p:cNvPr>
          <p:cNvSpPr txBox="1"/>
          <p:nvPr/>
        </p:nvSpPr>
        <p:spPr>
          <a:xfrm>
            <a:off x="1035050" y="1625663"/>
            <a:ext cx="4521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The promise: one single model to solve many NLP tasks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20162-B2BD-81D3-0FE6-CDAFA80A3AD7}"/>
              </a:ext>
            </a:extLst>
          </p:cNvPr>
          <p:cNvSpPr txBox="1"/>
          <p:nvPr/>
        </p:nvSpPr>
        <p:spPr>
          <a:xfrm>
            <a:off x="6642100" y="1739656"/>
            <a:ext cx="452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Emergent properties in LLMs</a:t>
            </a:r>
          </a:p>
        </p:txBody>
      </p:sp>
      <p:pic>
        <p:nvPicPr>
          <p:cNvPr id="10" name="Content Placeholder 5" descr="Document with solid fill">
            <a:extLst>
              <a:ext uri="{FF2B5EF4-FFF2-40B4-BE49-F238E27FC236}">
                <a16:creationId xmlns:a16="http://schemas.microsoft.com/office/drawing/2014/main" id="{66D92AFA-21E3-6142-FAE8-F1C61575B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7141" y="3318506"/>
            <a:ext cx="723900" cy="723900"/>
          </a:xfrm>
        </p:spPr>
      </p:pic>
      <p:pic>
        <p:nvPicPr>
          <p:cNvPr id="11" name="Graphic 10" descr="Chat bubble with solid fill">
            <a:extLst>
              <a:ext uri="{FF2B5EF4-FFF2-40B4-BE49-F238E27FC236}">
                <a16:creationId xmlns:a16="http://schemas.microsoft.com/office/drawing/2014/main" id="{610FCCA2-43CD-93B9-1E79-EC462C9CA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7767" y="3404648"/>
            <a:ext cx="723900" cy="7239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A97859B-F605-E9F4-330A-90F2ED2FEAAE}"/>
              </a:ext>
            </a:extLst>
          </p:cNvPr>
          <p:cNvSpPr/>
          <p:nvPr/>
        </p:nvSpPr>
        <p:spPr>
          <a:xfrm>
            <a:off x="3771905" y="3253839"/>
            <a:ext cx="1498600" cy="159129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4673B-9B28-7052-01AF-3E9C2EEE519E}"/>
              </a:ext>
            </a:extLst>
          </p:cNvPr>
          <p:cNvSpPr txBox="1"/>
          <p:nvPr/>
        </p:nvSpPr>
        <p:spPr>
          <a:xfrm>
            <a:off x="3825640" y="3707846"/>
            <a:ext cx="1391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Language Model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551239-D113-D7F7-E4D3-70A4DF0944E9}"/>
              </a:ext>
            </a:extLst>
          </p:cNvPr>
          <p:cNvSpPr/>
          <p:nvPr/>
        </p:nvSpPr>
        <p:spPr>
          <a:xfrm>
            <a:off x="1522537" y="4261784"/>
            <a:ext cx="1498600" cy="54332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88B32B0-D8E2-F6DB-407E-B8FEC5D2FF9A}"/>
              </a:ext>
            </a:extLst>
          </p:cNvPr>
          <p:cNvSpPr/>
          <p:nvPr/>
        </p:nvSpPr>
        <p:spPr>
          <a:xfrm>
            <a:off x="1518227" y="3253838"/>
            <a:ext cx="1473440" cy="86819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0A6CF6F-1776-5BD9-9805-AC674031514A}"/>
              </a:ext>
            </a:extLst>
          </p:cNvPr>
          <p:cNvSpPr/>
          <p:nvPr/>
        </p:nvSpPr>
        <p:spPr>
          <a:xfrm>
            <a:off x="3128311" y="3499898"/>
            <a:ext cx="482600" cy="369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1BE3D-4C48-EA63-47B0-A41376FAFE0A}"/>
              </a:ext>
            </a:extLst>
          </p:cNvPr>
          <p:cNvSpPr txBox="1"/>
          <p:nvPr/>
        </p:nvSpPr>
        <p:spPr>
          <a:xfrm>
            <a:off x="1825468" y="434877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009EE13-DEF5-70B0-CD34-34BEE6C894A9}"/>
              </a:ext>
            </a:extLst>
          </p:cNvPr>
          <p:cNvSpPr/>
          <p:nvPr/>
        </p:nvSpPr>
        <p:spPr>
          <a:xfrm rot="10800000">
            <a:off x="3074873" y="4244213"/>
            <a:ext cx="482600" cy="369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5BF5BE-A0AB-DB9C-CF6E-C64C9EF71513}"/>
              </a:ext>
            </a:extLst>
          </p:cNvPr>
          <p:cNvSpPr/>
          <p:nvPr/>
        </p:nvSpPr>
        <p:spPr>
          <a:xfrm>
            <a:off x="1341912" y="3123211"/>
            <a:ext cx="4073236" cy="1876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4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w" id="{26FF3809-B3CA-824A-B56A-F5B8D3309C68}" vid="{BA015E8F-ACDB-9D47-9D2D-1EF299F593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13822</TotalTime>
  <Words>3514</Words>
  <Application>Microsoft Macintosh PowerPoint</Application>
  <PresentationFormat>Widescreen</PresentationFormat>
  <Paragraphs>880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3" baseType="lpstr">
      <vt:lpstr>DengXian</vt:lpstr>
      <vt:lpstr>-apple-system</vt:lpstr>
      <vt:lpstr>Arial</vt:lpstr>
      <vt:lpstr>Calibri</vt:lpstr>
      <vt:lpstr>Calibri Light</vt:lpstr>
      <vt:lpstr>Lato</vt:lpstr>
      <vt:lpstr>Lato Light</vt:lpstr>
      <vt:lpstr>Manrope</vt:lpstr>
      <vt:lpstr>NVIDIAFont</vt:lpstr>
      <vt:lpstr>Open Sans Light</vt:lpstr>
      <vt:lpstr>Poppins</vt:lpstr>
      <vt:lpstr>Times</vt:lpstr>
      <vt:lpstr>TwitterChirp</vt:lpstr>
      <vt:lpstr>Wingdings</vt:lpstr>
      <vt:lpstr>Office Theme</vt:lpstr>
      <vt:lpstr>Large Language Models and Their Application to Biomedical Domain: Introduction, Overview, and Future</vt:lpstr>
      <vt:lpstr>Large Language Models</vt:lpstr>
      <vt:lpstr>Agenda</vt:lpstr>
      <vt:lpstr>Agenda</vt:lpstr>
      <vt:lpstr>Evolution of Natural Language Processing Systems</vt:lpstr>
      <vt:lpstr>Language Modeling</vt:lpstr>
      <vt:lpstr>Properties of Large Language Models</vt:lpstr>
      <vt:lpstr>How “large” are Large Language Models?</vt:lpstr>
      <vt:lpstr>Why use LLMs?</vt:lpstr>
      <vt:lpstr>Not just bigger… Task Variety </vt:lpstr>
      <vt:lpstr>Not just bigger… Task Variety </vt:lpstr>
      <vt:lpstr>Not just bigger… Task Variety </vt:lpstr>
      <vt:lpstr>Agenda</vt:lpstr>
      <vt:lpstr>Prior Work</vt:lpstr>
      <vt:lpstr>Prior Work</vt:lpstr>
      <vt:lpstr>Encoder-only BERT Models</vt:lpstr>
      <vt:lpstr>Encoder-only BERT Models</vt:lpstr>
      <vt:lpstr>BERT Models for BioMedical NER and RE</vt:lpstr>
      <vt:lpstr>BERT Models for BioMedical NER and RE</vt:lpstr>
      <vt:lpstr>Modifications to BERT-based models</vt:lpstr>
      <vt:lpstr>Agenda</vt:lpstr>
      <vt:lpstr>What are the different LLMs?</vt:lpstr>
      <vt:lpstr>Decoder-only GPT Model</vt:lpstr>
      <vt:lpstr>GPT-3 Language model</vt:lpstr>
      <vt:lpstr>GPT-3 Language model</vt:lpstr>
      <vt:lpstr>GPT-3 Language model</vt:lpstr>
      <vt:lpstr>GPT Language Model Tasks</vt:lpstr>
      <vt:lpstr>GPT Language Model Tasks</vt:lpstr>
      <vt:lpstr>Agenda</vt:lpstr>
      <vt:lpstr>Encoder-decoder T5 Model</vt:lpstr>
      <vt:lpstr>Encoder-decoder T5 Model</vt:lpstr>
      <vt:lpstr>Encoder-decoder T5 Model</vt:lpstr>
      <vt:lpstr>Variants of the T5 model</vt:lpstr>
      <vt:lpstr>Agenda</vt:lpstr>
      <vt:lpstr>Basic Transformer Model</vt:lpstr>
      <vt:lpstr>Attention masking patterns</vt:lpstr>
      <vt:lpstr>Attention masking patterns</vt:lpstr>
      <vt:lpstr>Attention masking patterns</vt:lpstr>
      <vt:lpstr>Do largest models always give the best performance today?</vt:lpstr>
      <vt:lpstr>Agenda</vt:lpstr>
      <vt:lpstr>Language Model Scaling</vt:lpstr>
      <vt:lpstr>Language Model Scaling</vt:lpstr>
      <vt:lpstr>Agenda</vt:lpstr>
      <vt:lpstr>Biomedical and Clinical Domain</vt:lpstr>
      <vt:lpstr>Biomedical and Clinical Domain</vt:lpstr>
      <vt:lpstr>Biomedical and Clinical Domain</vt:lpstr>
      <vt:lpstr>Biomedical and Clinical Domain</vt:lpstr>
      <vt:lpstr>Comparison of Biomedical and Clinical Models</vt:lpstr>
      <vt:lpstr>Agenda</vt:lpstr>
      <vt:lpstr>Biomedical and Clinical Domain</vt:lpstr>
      <vt:lpstr>Biomedical and Clinical Domain</vt:lpstr>
      <vt:lpstr>Biomedical and Clinical Domain</vt:lpstr>
      <vt:lpstr>Evaluating Large Language Models</vt:lpstr>
      <vt:lpstr>Agenda</vt:lpstr>
      <vt:lpstr>Risks of Large Language Models</vt:lpstr>
      <vt:lpstr>Risks of Large Language Models</vt:lpstr>
      <vt:lpstr>Risks of Large Language Models</vt:lpstr>
      <vt:lpstr>Training Cost of LLMs</vt:lpstr>
      <vt:lpstr>Privacy and Malicious Use</vt:lpstr>
      <vt:lpstr>What next?</vt:lpstr>
      <vt:lpstr>What happens next? - ChatGPT</vt:lpstr>
      <vt:lpstr>What happens next? - ChatGPT</vt:lpstr>
      <vt:lpstr>What happens next? - ChatGPT</vt:lpstr>
      <vt:lpstr>Accessing Large Language Models </vt:lpstr>
      <vt:lpstr>Key Takeaways</vt:lpstr>
      <vt:lpstr>Acknowledgement</vt:lpstr>
      <vt:lpstr>Acknowledgement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Das, Avisha</cp:lastModifiedBy>
  <cp:revision>1392</cp:revision>
  <dcterms:created xsi:type="dcterms:W3CDTF">2018-01-07T04:44:27Z</dcterms:created>
  <dcterms:modified xsi:type="dcterms:W3CDTF">2023-09-22T09:05:03Z</dcterms:modified>
</cp:coreProperties>
</file>